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4"/>
  </p:notesMasterIdLst>
  <p:sldIdLst>
    <p:sldId id="256" r:id="rId6"/>
    <p:sldId id="302" r:id="rId7"/>
    <p:sldId id="271" r:id="rId8"/>
    <p:sldId id="267" r:id="rId9"/>
    <p:sldId id="292" r:id="rId10"/>
    <p:sldId id="294" r:id="rId11"/>
    <p:sldId id="269" r:id="rId12"/>
    <p:sldId id="273" r:id="rId13"/>
    <p:sldId id="275" r:id="rId14"/>
    <p:sldId id="276" r:id="rId15"/>
    <p:sldId id="277" r:id="rId16"/>
    <p:sldId id="278" r:id="rId17"/>
    <p:sldId id="279" r:id="rId18"/>
    <p:sldId id="280" r:id="rId19"/>
    <p:sldId id="281" r:id="rId20"/>
    <p:sldId id="282" r:id="rId21"/>
    <p:sldId id="283" r:id="rId22"/>
    <p:sldId id="285" r:id="rId23"/>
    <p:sldId id="295" r:id="rId24"/>
    <p:sldId id="301" r:id="rId25"/>
    <p:sldId id="300" r:id="rId26"/>
    <p:sldId id="299" r:id="rId27"/>
    <p:sldId id="287" r:id="rId28"/>
    <p:sldId id="289" r:id="rId29"/>
    <p:sldId id="290" r:id="rId30"/>
    <p:sldId id="288" r:id="rId31"/>
    <p:sldId id="291"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E68E0B-3924-A60D-9A71-C2263BF22817}" name="Amanda Smith IAM" initials="ASI" userId="S::Amanda.Smith@iam.org.uk::b7de388f-19c3-4960-9c2e-3215da6dac48" providerId="AD"/>
  <p188:author id="{88E605E6-A5F4-93DF-FB0B-55657468879C}" name="Lucy Barrett" initials="LB" userId="S::Lucy.Barrett@iam.org.uk::e15b8c19-3eb3-4073-9fc1-2a46f9ccf6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2"/>
    <p:restoredTop sz="96327"/>
  </p:normalViewPr>
  <p:slideViewPr>
    <p:cSldViewPr snapToGrid="0">
      <p:cViewPr varScale="1">
        <p:scale>
          <a:sx n="104" d="100"/>
          <a:sy n="104" d="100"/>
        </p:scale>
        <p:origin x="113"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D707C-3A27-7A4F-BE3B-E9D52FB82D9D}"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F9907-942B-E14F-B286-7126168DAD47}" type="slidenum">
              <a:rPr lang="en-US" smtClean="0"/>
              <a:t>‹#›</a:t>
            </a:fld>
            <a:endParaRPr lang="en-US"/>
          </a:p>
        </p:txBody>
      </p:sp>
    </p:spTree>
    <p:extLst>
      <p:ext uri="{BB962C8B-B14F-4D97-AF65-F5344CB8AC3E}">
        <p14:creationId xmlns:p14="http://schemas.microsoft.com/office/powerpoint/2010/main" val="11684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4</a:t>
            </a:fld>
            <a:endParaRPr lang="en-US"/>
          </a:p>
        </p:txBody>
      </p:sp>
    </p:spTree>
    <p:extLst>
      <p:ext uri="{BB962C8B-B14F-4D97-AF65-F5344CB8AC3E}">
        <p14:creationId xmlns:p14="http://schemas.microsoft.com/office/powerpoint/2010/main" val="22381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15</a:t>
            </a:fld>
            <a:endParaRPr lang="en-US"/>
          </a:p>
        </p:txBody>
      </p:sp>
    </p:spTree>
    <p:extLst>
      <p:ext uri="{BB962C8B-B14F-4D97-AF65-F5344CB8AC3E}">
        <p14:creationId xmlns:p14="http://schemas.microsoft.com/office/powerpoint/2010/main" val="92827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16</a:t>
            </a:fld>
            <a:endParaRPr lang="en-US"/>
          </a:p>
        </p:txBody>
      </p:sp>
    </p:spTree>
    <p:extLst>
      <p:ext uri="{BB962C8B-B14F-4D97-AF65-F5344CB8AC3E}">
        <p14:creationId xmlns:p14="http://schemas.microsoft.com/office/powerpoint/2010/main" val="2580481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18</a:t>
            </a:fld>
            <a:endParaRPr lang="en-US"/>
          </a:p>
        </p:txBody>
      </p:sp>
    </p:spTree>
    <p:extLst>
      <p:ext uri="{BB962C8B-B14F-4D97-AF65-F5344CB8AC3E}">
        <p14:creationId xmlns:p14="http://schemas.microsoft.com/office/powerpoint/2010/main" val="70809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19</a:t>
            </a:fld>
            <a:endParaRPr lang="en-US"/>
          </a:p>
        </p:txBody>
      </p:sp>
    </p:spTree>
    <p:extLst>
      <p:ext uri="{BB962C8B-B14F-4D97-AF65-F5344CB8AC3E}">
        <p14:creationId xmlns:p14="http://schemas.microsoft.com/office/powerpoint/2010/main" val="241677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20</a:t>
            </a:fld>
            <a:endParaRPr lang="en-US"/>
          </a:p>
        </p:txBody>
      </p:sp>
    </p:spTree>
    <p:extLst>
      <p:ext uri="{BB962C8B-B14F-4D97-AF65-F5344CB8AC3E}">
        <p14:creationId xmlns:p14="http://schemas.microsoft.com/office/powerpoint/2010/main" val="655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21</a:t>
            </a:fld>
            <a:endParaRPr lang="en-US"/>
          </a:p>
        </p:txBody>
      </p:sp>
    </p:spTree>
    <p:extLst>
      <p:ext uri="{BB962C8B-B14F-4D97-AF65-F5344CB8AC3E}">
        <p14:creationId xmlns:p14="http://schemas.microsoft.com/office/powerpoint/2010/main" val="210132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22</a:t>
            </a:fld>
            <a:endParaRPr lang="en-US"/>
          </a:p>
        </p:txBody>
      </p:sp>
    </p:spTree>
    <p:extLst>
      <p:ext uri="{BB962C8B-B14F-4D97-AF65-F5344CB8AC3E}">
        <p14:creationId xmlns:p14="http://schemas.microsoft.com/office/powerpoint/2010/main" val="81043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24</a:t>
            </a:fld>
            <a:endParaRPr lang="en-US"/>
          </a:p>
        </p:txBody>
      </p:sp>
    </p:spTree>
    <p:extLst>
      <p:ext uri="{BB962C8B-B14F-4D97-AF65-F5344CB8AC3E}">
        <p14:creationId xmlns:p14="http://schemas.microsoft.com/office/powerpoint/2010/main" val="7676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25</a:t>
            </a:fld>
            <a:endParaRPr lang="en-US"/>
          </a:p>
        </p:txBody>
      </p:sp>
    </p:spTree>
    <p:extLst>
      <p:ext uri="{BB962C8B-B14F-4D97-AF65-F5344CB8AC3E}">
        <p14:creationId xmlns:p14="http://schemas.microsoft.com/office/powerpoint/2010/main" val="272275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26</a:t>
            </a:fld>
            <a:endParaRPr lang="en-US"/>
          </a:p>
        </p:txBody>
      </p:sp>
    </p:spTree>
    <p:extLst>
      <p:ext uri="{BB962C8B-B14F-4D97-AF65-F5344CB8AC3E}">
        <p14:creationId xmlns:p14="http://schemas.microsoft.com/office/powerpoint/2010/main" val="333623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5</a:t>
            </a:fld>
            <a:endParaRPr lang="en-US"/>
          </a:p>
        </p:txBody>
      </p:sp>
    </p:spTree>
    <p:extLst>
      <p:ext uri="{BB962C8B-B14F-4D97-AF65-F5344CB8AC3E}">
        <p14:creationId xmlns:p14="http://schemas.microsoft.com/office/powerpoint/2010/main" val="1664233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27</a:t>
            </a:fld>
            <a:endParaRPr lang="en-US"/>
          </a:p>
        </p:txBody>
      </p:sp>
    </p:spTree>
    <p:extLst>
      <p:ext uri="{BB962C8B-B14F-4D97-AF65-F5344CB8AC3E}">
        <p14:creationId xmlns:p14="http://schemas.microsoft.com/office/powerpoint/2010/main" val="343065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6</a:t>
            </a:fld>
            <a:endParaRPr lang="en-US"/>
          </a:p>
        </p:txBody>
      </p:sp>
    </p:spTree>
    <p:extLst>
      <p:ext uri="{BB962C8B-B14F-4D97-AF65-F5344CB8AC3E}">
        <p14:creationId xmlns:p14="http://schemas.microsoft.com/office/powerpoint/2010/main" val="37237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9</a:t>
            </a:fld>
            <a:endParaRPr lang="en-US"/>
          </a:p>
        </p:txBody>
      </p:sp>
    </p:spTree>
    <p:extLst>
      <p:ext uri="{BB962C8B-B14F-4D97-AF65-F5344CB8AC3E}">
        <p14:creationId xmlns:p14="http://schemas.microsoft.com/office/powerpoint/2010/main" val="25683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10</a:t>
            </a:fld>
            <a:endParaRPr lang="en-US"/>
          </a:p>
        </p:txBody>
      </p:sp>
    </p:spTree>
    <p:extLst>
      <p:ext uri="{BB962C8B-B14F-4D97-AF65-F5344CB8AC3E}">
        <p14:creationId xmlns:p14="http://schemas.microsoft.com/office/powerpoint/2010/main" val="51020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11</a:t>
            </a:fld>
            <a:endParaRPr lang="en-US"/>
          </a:p>
        </p:txBody>
      </p:sp>
    </p:spTree>
    <p:extLst>
      <p:ext uri="{BB962C8B-B14F-4D97-AF65-F5344CB8AC3E}">
        <p14:creationId xmlns:p14="http://schemas.microsoft.com/office/powerpoint/2010/main" val="361333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12</a:t>
            </a:fld>
            <a:endParaRPr lang="en-US"/>
          </a:p>
        </p:txBody>
      </p:sp>
    </p:spTree>
    <p:extLst>
      <p:ext uri="{BB962C8B-B14F-4D97-AF65-F5344CB8AC3E}">
        <p14:creationId xmlns:p14="http://schemas.microsoft.com/office/powerpoint/2010/main" val="355390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13</a:t>
            </a:fld>
            <a:endParaRPr lang="en-US"/>
          </a:p>
        </p:txBody>
      </p:sp>
    </p:spTree>
    <p:extLst>
      <p:ext uri="{BB962C8B-B14F-4D97-AF65-F5344CB8AC3E}">
        <p14:creationId xmlns:p14="http://schemas.microsoft.com/office/powerpoint/2010/main" val="30502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3D3F-3F36-A482-66A7-C22A4AD1A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65AA3-1AD8-AFCE-ED6D-FDBF4F14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3F2B8-BFEF-1496-4216-BCC17DBD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EB9C2-9982-8525-E75C-40E0ED18C300}"/>
              </a:ext>
            </a:extLst>
          </p:cNvPr>
          <p:cNvSpPr>
            <a:spLocks noGrp="1"/>
          </p:cNvSpPr>
          <p:nvPr>
            <p:ph type="sldNum" sz="quarter" idx="5"/>
          </p:nvPr>
        </p:nvSpPr>
        <p:spPr/>
        <p:txBody>
          <a:bodyPr/>
          <a:lstStyle/>
          <a:p>
            <a:fld id="{622F9907-942B-E14F-B286-7126168DAD47}" type="slidenum">
              <a:rPr lang="en-US" smtClean="0"/>
              <a:t>14</a:t>
            </a:fld>
            <a:endParaRPr lang="en-US"/>
          </a:p>
        </p:txBody>
      </p:sp>
    </p:spTree>
    <p:extLst>
      <p:ext uri="{BB962C8B-B14F-4D97-AF65-F5344CB8AC3E}">
        <p14:creationId xmlns:p14="http://schemas.microsoft.com/office/powerpoint/2010/main" val="2870390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blue background with white dots&#10;&#10;Description automatically generated with medium confidence">
            <a:extLst>
              <a:ext uri="{FF2B5EF4-FFF2-40B4-BE49-F238E27FC236}">
                <a16:creationId xmlns:a16="http://schemas.microsoft.com/office/drawing/2014/main" id="{61B80DEA-ACEA-122E-6AA2-1B689AB0E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2" name="Title 1">
            <a:extLst>
              <a:ext uri="{FF2B5EF4-FFF2-40B4-BE49-F238E27FC236}">
                <a16:creationId xmlns:a16="http://schemas.microsoft.com/office/drawing/2014/main" id="{6527F843-6068-BFE8-DE80-974F0628F684}"/>
              </a:ext>
            </a:extLst>
          </p:cNvPr>
          <p:cNvSpPr>
            <a:spLocks noGrp="1"/>
          </p:cNvSpPr>
          <p:nvPr>
            <p:ph type="ctrTitle"/>
          </p:nvPr>
        </p:nvSpPr>
        <p:spPr>
          <a:xfrm>
            <a:off x="1524000" y="3025864"/>
            <a:ext cx="9144000" cy="981327"/>
          </a:xfrm>
        </p:spPr>
        <p:txBody>
          <a:bodyPr anchor="b">
            <a:normAutofit/>
          </a:bodyPr>
          <a:lstStyle>
            <a:lvl1pPr algn="ctr">
              <a:defRPr sz="5400" b="1">
                <a:solidFill>
                  <a:schemeClr val="accent1"/>
                </a:solidFill>
                <a:latin typeface="Titillium Web"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A57627E-3856-33C1-2154-FBC368EFD7B5}"/>
              </a:ext>
            </a:extLst>
          </p:cNvPr>
          <p:cNvSpPr>
            <a:spLocks noGrp="1"/>
          </p:cNvSpPr>
          <p:nvPr>
            <p:ph type="subTitle" idx="1"/>
          </p:nvPr>
        </p:nvSpPr>
        <p:spPr>
          <a:xfrm>
            <a:off x="1524000" y="2545783"/>
            <a:ext cx="9144000" cy="553620"/>
          </a:xfrm>
        </p:spPr>
        <p:txBody>
          <a:bodyPr/>
          <a:lstStyle>
            <a:lvl1pPr marL="0" indent="0" algn="ctr">
              <a:buNone/>
              <a:defRPr sz="2400">
                <a:solidFill>
                  <a:schemeClr val="bg1"/>
                </a:solidFill>
                <a:latin typeface="Titillium Web"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761E0C57-154D-4224-9914-5F5E39741A64}"/>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5" name="Footer Placeholder 4">
            <a:extLst>
              <a:ext uri="{FF2B5EF4-FFF2-40B4-BE49-F238E27FC236}">
                <a16:creationId xmlns:a16="http://schemas.microsoft.com/office/drawing/2014/main" id="{260B6F81-C4A1-B9DD-C0B5-43FF4AC29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4AC38-0792-3D80-3C5D-ACE3EC8A6A6E}"/>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8" name="Picture 7" descr="A black and blue background&#10;&#10;Description automatically generated">
            <a:extLst>
              <a:ext uri="{FF2B5EF4-FFF2-40B4-BE49-F238E27FC236}">
                <a16:creationId xmlns:a16="http://schemas.microsoft.com/office/drawing/2014/main" id="{ED56149E-6900-E8DC-916F-C805986290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7038" y="0"/>
            <a:ext cx="6544962" cy="2406637"/>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77FAB3AB-2691-F7B4-34E4-7C7CD37463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40314" y="389985"/>
            <a:ext cx="1210962" cy="732378"/>
          </a:xfrm>
          <a:prstGeom prst="rect">
            <a:avLst/>
          </a:prstGeom>
        </p:spPr>
      </p:pic>
      <p:pic>
        <p:nvPicPr>
          <p:cNvPr id="13" name="Picture 12" descr="A black and white background&#10;&#10;Description automatically generated">
            <a:extLst>
              <a:ext uri="{FF2B5EF4-FFF2-40B4-BE49-F238E27FC236}">
                <a16:creationId xmlns:a16="http://schemas.microsoft.com/office/drawing/2014/main" id="{0522781D-F007-4E63-A41E-7D096AB677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256328"/>
            <a:ext cx="3737113" cy="1658821"/>
          </a:xfrm>
          <a:prstGeom prst="rect">
            <a:avLst/>
          </a:prstGeom>
        </p:spPr>
      </p:pic>
    </p:spTree>
    <p:extLst>
      <p:ext uri="{BB962C8B-B14F-4D97-AF65-F5344CB8AC3E}">
        <p14:creationId xmlns:p14="http://schemas.microsoft.com/office/powerpoint/2010/main" val="30829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BEC5-29D5-8DC9-B794-36A2ABA5594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8AA94C-9EE1-3F93-86B9-A9ED0A8A68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1CDA52-3378-C805-80FA-E937BC729E2F}"/>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5" name="Footer Placeholder 4">
            <a:extLst>
              <a:ext uri="{FF2B5EF4-FFF2-40B4-BE49-F238E27FC236}">
                <a16:creationId xmlns:a16="http://schemas.microsoft.com/office/drawing/2014/main" id="{D3730E01-6C8B-1962-F35B-DDB95774F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3A072-A465-5A01-6C60-578F8618DB9F}"/>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9475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DC9D1-41A0-B323-D2EA-73CBCC39B4D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0E8FA-BDF9-CCA3-1B9A-2D8B017C43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458310-9EE8-6BA3-94E9-4FA6C04CAA4E}"/>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5" name="Footer Placeholder 4">
            <a:extLst>
              <a:ext uri="{FF2B5EF4-FFF2-40B4-BE49-F238E27FC236}">
                <a16:creationId xmlns:a16="http://schemas.microsoft.com/office/drawing/2014/main" id="{C50D425F-4E13-421F-B338-7DD646E3D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C892D-5094-C4CB-E120-F0B2F4BE795A}"/>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360641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ACDC-7CC8-93AD-70C5-F4075E776D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A3CCCDF-9525-065F-28E7-5D52C23C1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A38BED-C376-6157-9088-AB3593837516}"/>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5" name="Footer Placeholder 4">
            <a:extLst>
              <a:ext uri="{FF2B5EF4-FFF2-40B4-BE49-F238E27FC236}">
                <a16:creationId xmlns:a16="http://schemas.microsoft.com/office/drawing/2014/main" id="{E31F3DBB-1259-1412-A32E-5CA873619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95B8-3F58-B914-41FB-513E3C99685B}"/>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362850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4A8A-BAC9-BF5F-E73F-4E155EC3C0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A4DE9B-502D-0C14-C596-D5E858E1C0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06927D-924B-9606-3168-07B1C9F79675}"/>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5" name="Footer Placeholder 4">
            <a:extLst>
              <a:ext uri="{FF2B5EF4-FFF2-40B4-BE49-F238E27FC236}">
                <a16:creationId xmlns:a16="http://schemas.microsoft.com/office/drawing/2014/main" id="{D3E3CFFE-B84F-7B2B-48F3-C1A94BE6F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19AA8-75FB-D7C2-198B-420C5301C0CF}"/>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1548462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E723-6F02-8DC1-3840-9642FB731C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F627E3-6416-074C-9A05-F8821DC8C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A91A80-A76E-BF56-7DF2-D58C15CEAF01}"/>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5" name="Footer Placeholder 4">
            <a:extLst>
              <a:ext uri="{FF2B5EF4-FFF2-40B4-BE49-F238E27FC236}">
                <a16:creationId xmlns:a16="http://schemas.microsoft.com/office/drawing/2014/main" id="{6214E71C-542F-E79B-16DC-8011CEEAF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84904-7F6D-CE50-A9EE-5EE134C0045F}"/>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252914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393B-5670-0783-F0F0-9B0E489D05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011761-5341-18F6-0B1E-413E3524EA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C8F8B8D-89F1-ED12-9B6E-0235F613CA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E5131D2-7B17-75F1-25CC-59356EAE4F6B}"/>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6" name="Footer Placeholder 5">
            <a:extLst>
              <a:ext uri="{FF2B5EF4-FFF2-40B4-BE49-F238E27FC236}">
                <a16:creationId xmlns:a16="http://schemas.microsoft.com/office/drawing/2014/main" id="{8AE8AE71-1B94-7898-D512-AE3D55941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F9512-66BF-6526-5B2C-87C4C7A9CE41}"/>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37587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9A81-2DEB-FF14-344B-D56388FF25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F7605B-E993-7952-358D-155F1FE5A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0D3140-D837-F57C-23AF-E8118EC38F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C4117F-EC20-ABA6-FA8B-280414263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9BA3B57-FEEB-C1EE-CEA9-7530B6902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35CE547-6BF4-795F-1B65-DFD3AE584369}"/>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8" name="Footer Placeholder 7">
            <a:extLst>
              <a:ext uri="{FF2B5EF4-FFF2-40B4-BE49-F238E27FC236}">
                <a16:creationId xmlns:a16="http://schemas.microsoft.com/office/drawing/2014/main" id="{F9AF576E-2351-B8A2-0CB4-9AE65FF1FB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67FDBE-6A91-D9D9-8170-801DF6DDCA2F}"/>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401840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4E9C-30D6-B1CA-4E6B-2B0635A2DC1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179F36-30D1-091E-6BCD-AA0F5832D9A8}"/>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4" name="Footer Placeholder 3">
            <a:extLst>
              <a:ext uri="{FF2B5EF4-FFF2-40B4-BE49-F238E27FC236}">
                <a16:creationId xmlns:a16="http://schemas.microsoft.com/office/drawing/2014/main" id="{777BBC62-BE80-2780-10D8-9121716406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11125B-6E82-5228-A307-A6D93146BCA8}"/>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2090690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DFD11-2CC7-CE10-E075-16A4C3375291}"/>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3" name="Footer Placeholder 2">
            <a:extLst>
              <a:ext uri="{FF2B5EF4-FFF2-40B4-BE49-F238E27FC236}">
                <a16:creationId xmlns:a16="http://schemas.microsoft.com/office/drawing/2014/main" id="{B56316B2-033D-2517-59B6-395B8AECD3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92871-50F8-D3E9-E4B3-685C1A9339D2}"/>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435676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3B87-CB1A-CA4B-AF42-4303DF7286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CF05A2C-0176-6373-CD9E-18DC4914B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EC12F0-C400-872D-E92A-A054C3ADF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225981-2422-BBAC-258E-1CCAA7D13C34}"/>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6" name="Footer Placeholder 5">
            <a:extLst>
              <a:ext uri="{FF2B5EF4-FFF2-40B4-BE49-F238E27FC236}">
                <a16:creationId xmlns:a16="http://schemas.microsoft.com/office/drawing/2014/main" id="{E8B30783-0B22-7506-F271-48D1D1E3E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2EA91-8FBB-8208-B223-42A1FD3FE451}"/>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39493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A blue background with white dots&#10;&#10;Description automatically generated">
            <a:extLst>
              <a:ext uri="{FF2B5EF4-FFF2-40B4-BE49-F238E27FC236}">
                <a16:creationId xmlns:a16="http://schemas.microsoft.com/office/drawing/2014/main" id="{F7220B22-0D5A-DD3E-D0B7-79D0CC833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49"/>
            <a:ext cx="12192000" cy="6851702"/>
          </a:xfrm>
          <a:prstGeom prst="rect">
            <a:avLst/>
          </a:prstGeom>
        </p:spPr>
      </p:pic>
      <p:sp>
        <p:nvSpPr>
          <p:cNvPr id="4" name="Date Placeholder 3">
            <a:extLst>
              <a:ext uri="{FF2B5EF4-FFF2-40B4-BE49-F238E27FC236}">
                <a16:creationId xmlns:a16="http://schemas.microsoft.com/office/drawing/2014/main" id="{FF2F2956-E972-50EB-59B0-E7EA6F471517}"/>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5" name="Footer Placeholder 4">
            <a:extLst>
              <a:ext uri="{FF2B5EF4-FFF2-40B4-BE49-F238E27FC236}">
                <a16:creationId xmlns:a16="http://schemas.microsoft.com/office/drawing/2014/main" id="{2EDBE760-5AD1-2F46-B490-30CB9C4FD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96772-04C1-D08A-6608-19A0E414D05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7" name="Content Placeholder 4">
            <a:extLst>
              <a:ext uri="{FF2B5EF4-FFF2-40B4-BE49-F238E27FC236}">
                <a16:creationId xmlns:a16="http://schemas.microsoft.com/office/drawing/2014/main" id="{F2C2C024-C687-FCAE-9768-6F21FD7296F0}"/>
              </a:ext>
            </a:extLst>
          </p:cNvPr>
          <p:cNvSpPr>
            <a:spLocks noGrp="1"/>
          </p:cNvSpPr>
          <p:nvPr>
            <p:ph sz="quarter" idx="13"/>
          </p:nvPr>
        </p:nvSpPr>
        <p:spPr>
          <a:xfrm>
            <a:off x="2886629" y="471457"/>
            <a:ext cx="6418736" cy="589933"/>
          </a:xfrm>
          <a:prstGeom prst="rect">
            <a:avLst/>
          </a:prstGeom>
        </p:spPr>
        <p:txBody>
          <a:bodyPr/>
          <a:lstStyle>
            <a:lvl1pPr marL="0" indent="0" algn="ctr">
              <a:buNone/>
              <a:defRPr sz="4400" b="1">
                <a:solidFill>
                  <a:schemeClr val="bg1"/>
                </a:solidFill>
                <a:latin typeface="Titillium Web" pitchFamily="2" charset="77"/>
              </a:defRPr>
            </a:lvl1pPr>
            <a:lvl2pPr>
              <a:defRPr sz="2000">
                <a:solidFill>
                  <a:schemeClr val="bg1"/>
                </a:solidFill>
                <a:latin typeface="Titillium Web" pitchFamily="2" charset="77"/>
              </a:defRPr>
            </a:lvl2pPr>
            <a:lvl3pPr>
              <a:defRPr sz="1800">
                <a:solidFill>
                  <a:schemeClr val="bg1"/>
                </a:solidFill>
                <a:latin typeface="Titillium Web" pitchFamily="2" charset="77"/>
              </a:defRPr>
            </a:lvl3pPr>
            <a:lvl4pPr>
              <a:defRPr sz="1600">
                <a:solidFill>
                  <a:schemeClr val="bg1"/>
                </a:solidFill>
                <a:latin typeface="Titillium Web" pitchFamily="2" charset="77"/>
              </a:defRPr>
            </a:lvl4pPr>
            <a:lvl5pPr>
              <a:defRPr sz="1600">
                <a:solidFill>
                  <a:schemeClr val="bg1"/>
                </a:solidFill>
                <a:latin typeface="Titillium Web" pitchFamily="2" charset="77"/>
              </a:defRPr>
            </a:lvl5pPr>
          </a:lstStyle>
          <a:p>
            <a:pPr lvl="0"/>
            <a:r>
              <a:rPr lang="en-GB" sz="4000" dirty="0"/>
              <a:t>Our strategy &amp; pillars</a:t>
            </a:r>
          </a:p>
        </p:txBody>
      </p:sp>
    </p:spTree>
    <p:extLst>
      <p:ext uri="{BB962C8B-B14F-4D97-AF65-F5344CB8AC3E}">
        <p14:creationId xmlns:p14="http://schemas.microsoft.com/office/powerpoint/2010/main" val="1671470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3FE0-2415-4436-6F32-AA048CFFD9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86C3AD-09D0-A065-2AFD-0CD0EF32E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D55190-6593-99DA-E531-80C667214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7C5347-3CA7-262D-6A16-DB5C9735AB51}"/>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6" name="Footer Placeholder 5">
            <a:extLst>
              <a:ext uri="{FF2B5EF4-FFF2-40B4-BE49-F238E27FC236}">
                <a16:creationId xmlns:a16="http://schemas.microsoft.com/office/drawing/2014/main" id="{3EDC8514-93D8-CE2E-4D74-9A9A19DA5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834F6-84E7-4804-1235-5E5909011C00}"/>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209685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3A29-52EC-9111-786B-CF2B0ADFAC2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69DD98-5322-6874-E74F-3C39EB321B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307612-D0D3-0B84-96D2-F41A4E111000}"/>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5" name="Footer Placeholder 4">
            <a:extLst>
              <a:ext uri="{FF2B5EF4-FFF2-40B4-BE49-F238E27FC236}">
                <a16:creationId xmlns:a16="http://schemas.microsoft.com/office/drawing/2014/main" id="{1CB79688-C78B-3312-B9A1-653063B6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3DD9C-6507-52ED-322C-BEE2DE932757}"/>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3566069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62BA1-1A3B-BCC7-275F-694A5C3AF3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531DAD-2CCA-20BB-5E9D-B4B1DF0775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93E423-D8B1-AB29-BC3D-A8D788C21680}"/>
              </a:ext>
            </a:extLst>
          </p:cNvPr>
          <p:cNvSpPr>
            <a:spLocks noGrp="1"/>
          </p:cNvSpPr>
          <p:nvPr>
            <p:ph type="dt" sz="half" idx="10"/>
          </p:nvPr>
        </p:nvSpPr>
        <p:spPr/>
        <p:txBody>
          <a:bodyPr/>
          <a:lstStyle/>
          <a:p>
            <a:fld id="{D5DF0F56-8FE0-954E-B16B-1A24EAF78761}" type="datetimeFigureOut">
              <a:rPr lang="en-US" smtClean="0"/>
              <a:t>6/10/2024</a:t>
            </a:fld>
            <a:endParaRPr lang="en-US"/>
          </a:p>
        </p:txBody>
      </p:sp>
      <p:sp>
        <p:nvSpPr>
          <p:cNvPr id="5" name="Footer Placeholder 4">
            <a:extLst>
              <a:ext uri="{FF2B5EF4-FFF2-40B4-BE49-F238E27FC236}">
                <a16:creationId xmlns:a16="http://schemas.microsoft.com/office/drawing/2014/main" id="{D687C9C4-5AD1-2D1E-E780-1509449C6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07F46-9115-F30A-E7CA-06CC135EF0E6}"/>
              </a:ext>
            </a:extLst>
          </p:cNvPr>
          <p:cNvSpPr>
            <a:spLocks noGrp="1"/>
          </p:cNvSpPr>
          <p:nvPr>
            <p:ph type="sldNum" sz="quarter" idx="12"/>
          </p:nvPr>
        </p:nvSpPr>
        <p:spPr/>
        <p:txBody>
          <a:bodyPr/>
          <a:lstStyle/>
          <a:p>
            <a:fld id="{98514AA3-C7EB-9A41-8A8B-EE1C8E315D43}" type="slidenum">
              <a:rPr lang="en-US" smtClean="0"/>
              <a:t>‹#›</a:t>
            </a:fld>
            <a:endParaRPr lang="en-US"/>
          </a:p>
        </p:txBody>
      </p:sp>
    </p:spTree>
    <p:extLst>
      <p:ext uri="{BB962C8B-B14F-4D97-AF65-F5344CB8AC3E}">
        <p14:creationId xmlns:p14="http://schemas.microsoft.com/office/powerpoint/2010/main" val="70613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BFB37103-535E-6B5A-038C-03AD2FB9FDCC}"/>
              </a:ext>
            </a:extLst>
          </p:cNvPr>
          <p:cNvSpPr>
            <a:spLocks noGrp="1"/>
          </p:cNvSpPr>
          <p:nvPr>
            <p:ph sz="quarter" idx="13"/>
          </p:nvPr>
        </p:nvSpPr>
        <p:spPr>
          <a:xfrm>
            <a:off x="2886629" y="471457"/>
            <a:ext cx="6418736" cy="589933"/>
          </a:xfrm>
          <a:prstGeom prst="rect">
            <a:avLst/>
          </a:prstGeom>
        </p:spPr>
        <p:txBody>
          <a:bodyPr/>
          <a:lstStyle>
            <a:lvl1pPr marL="0" indent="0" algn="ctr">
              <a:buNone/>
              <a:defRPr sz="4400" b="1">
                <a:solidFill>
                  <a:schemeClr val="accent2"/>
                </a:solidFill>
                <a:latin typeface="Titillium Web" pitchFamily="2" charset="77"/>
              </a:defRPr>
            </a:lvl1pPr>
            <a:lvl2pPr>
              <a:defRPr sz="2000">
                <a:solidFill>
                  <a:schemeClr val="bg1"/>
                </a:solidFill>
                <a:latin typeface="Titillium Web" pitchFamily="2" charset="77"/>
              </a:defRPr>
            </a:lvl2pPr>
            <a:lvl3pPr>
              <a:defRPr sz="1800">
                <a:solidFill>
                  <a:schemeClr val="bg1"/>
                </a:solidFill>
                <a:latin typeface="Titillium Web" pitchFamily="2" charset="77"/>
              </a:defRPr>
            </a:lvl3pPr>
            <a:lvl4pPr>
              <a:defRPr sz="1600">
                <a:solidFill>
                  <a:schemeClr val="bg1"/>
                </a:solidFill>
                <a:latin typeface="Titillium Web" pitchFamily="2" charset="77"/>
              </a:defRPr>
            </a:lvl4pPr>
            <a:lvl5pPr>
              <a:defRPr sz="1600">
                <a:solidFill>
                  <a:schemeClr val="bg1"/>
                </a:solidFill>
                <a:latin typeface="Titillium Web" pitchFamily="2" charset="77"/>
              </a:defRPr>
            </a:lvl5pPr>
          </a:lstStyle>
          <a:p>
            <a:pPr lvl="0"/>
            <a:r>
              <a:rPr lang="en-GB" sz="4000" dirty="0"/>
              <a:t>Our strategy &amp; pillars</a:t>
            </a:r>
          </a:p>
        </p:txBody>
      </p:sp>
      <p:sp>
        <p:nvSpPr>
          <p:cNvPr id="11" name="Content Placeholder 4">
            <a:extLst>
              <a:ext uri="{FF2B5EF4-FFF2-40B4-BE49-F238E27FC236}">
                <a16:creationId xmlns:a16="http://schemas.microsoft.com/office/drawing/2014/main" id="{638C421E-D8F4-5428-9261-862C54449A32}"/>
              </a:ext>
            </a:extLst>
          </p:cNvPr>
          <p:cNvSpPr txBox="1">
            <a:spLocks/>
          </p:cNvSpPr>
          <p:nvPr userDrawn="1"/>
        </p:nvSpPr>
        <p:spPr>
          <a:xfrm>
            <a:off x="968182" y="1121937"/>
            <a:ext cx="10255630"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accent1"/>
                </a:solidFill>
              </a:rPr>
              <a:t>We have a 3-year plan that is built around 5 key pillars: </a:t>
            </a:r>
          </a:p>
        </p:txBody>
      </p:sp>
      <p:pic>
        <p:nvPicPr>
          <p:cNvPr id="14" name="Picture 13" descr="A road with white lines&#10;&#10;Description automatically generated">
            <a:extLst>
              <a:ext uri="{FF2B5EF4-FFF2-40B4-BE49-F238E27FC236}">
                <a16:creationId xmlns:a16="http://schemas.microsoft.com/office/drawing/2014/main" id="{EF7E22A8-F967-AE58-ABE0-ADFD936A9139}"/>
              </a:ext>
            </a:extLst>
          </p:cNvPr>
          <p:cNvPicPr>
            <a:picLocks noChangeAspect="1"/>
          </p:cNvPicPr>
          <p:nvPr userDrawn="1"/>
        </p:nvPicPr>
        <p:blipFill>
          <a:blip r:embed="rId2"/>
          <a:stretch>
            <a:fillRect/>
          </a:stretch>
        </p:blipFill>
        <p:spPr>
          <a:xfrm>
            <a:off x="0" y="2446328"/>
            <a:ext cx="12209814" cy="2168538"/>
          </a:xfrm>
          <a:prstGeom prst="rect">
            <a:avLst/>
          </a:prstGeom>
        </p:spPr>
      </p:pic>
    </p:spTree>
    <p:extLst>
      <p:ext uri="{BB962C8B-B14F-4D97-AF65-F5344CB8AC3E}">
        <p14:creationId xmlns:p14="http://schemas.microsoft.com/office/powerpoint/2010/main" val="232661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EF1C-7D4D-B15E-5575-9DD142C8AE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2AF63A-9899-DF15-C7EB-F5D2D4274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Tree>
    <p:extLst>
      <p:ext uri="{BB962C8B-B14F-4D97-AF65-F5344CB8AC3E}">
        <p14:creationId xmlns:p14="http://schemas.microsoft.com/office/powerpoint/2010/main" val="291373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E972-0B4F-2ACA-23F8-AD3CCF642C1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64564F-3357-DB94-2EB2-3FAAA41A8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13446B-6212-01D7-1637-B0BEB813EB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ACA62F-C69A-44EA-B7D2-11D60A1AF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371C79-4169-F18E-4CFB-C8EBF5D489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5F7705-C557-10C6-EBFB-DE224A0673F5}"/>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8" name="Footer Placeholder 7">
            <a:extLst>
              <a:ext uri="{FF2B5EF4-FFF2-40B4-BE49-F238E27FC236}">
                <a16:creationId xmlns:a16="http://schemas.microsoft.com/office/drawing/2014/main" id="{0E28E5E4-34D3-349E-37D4-7526BC754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C09D42-3652-0304-2CCD-6D2A6D8547D5}"/>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154527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141889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F61BB-E1A0-3E50-3143-457D07F4894D}"/>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3" name="Footer Placeholder 2">
            <a:extLst>
              <a:ext uri="{FF2B5EF4-FFF2-40B4-BE49-F238E27FC236}">
                <a16:creationId xmlns:a16="http://schemas.microsoft.com/office/drawing/2014/main" id="{AE75BC16-43A7-8DFA-BD30-74E4A26CB2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0BAF5-0943-21C6-C36B-A12919ED7785}"/>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248418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A8F-4E88-2F11-D5DC-642ADD3731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44A524-F6C1-C9D9-0991-4EFA2BC09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0F4FE0-5A66-EDBD-DB6C-16668C280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883D05-704B-0676-06D7-DC3F673C7C3A}"/>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6" name="Footer Placeholder 5">
            <a:extLst>
              <a:ext uri="{FF2B5EF4-FFF2-40B4-BE49-F238E27FC236}">
                <a16:creationId xmlns:a16="http://schemas.microsoft.com/office/drawing/2014/main" id="{2ACBA5E7-DF73-5557-89C2-9B2AD3A32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771E1-41EA-A6F8-E5AA-96CFE9401A32}"/>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245627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8949AD-C169-BA66-2EFB-4A269E454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834DF-6156-66ED-00A6-5F3CC12E2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6/10/2024</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301495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1960F-D65B-583D-F943-018BC6B86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AC86F5F-E9C8-9C04-A420-E14F74051D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F5788D5-D362-766F-6A5F-667070428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tillium Web" pitchFamily="2" charset="77"/>
              </a:defRPr>
            </a:lvl1pPr>
          </a:lstStyle>
          <a:p>
            <a:fld id="{E70D3B08-2297-614D-A52B-5617D204E84F}" type="datetimeFigureOut">
              <a:rPr lang="en-US" smtClean="0"/>
              <a:pPr/>
              <a:t>6/10/2024</a:t>
            </a:fld>
            <a:endParaRPr lang="en-US" dirty="0"/>
          </a:p>
        </p:txBody>
      </p:sp>
      <p:sp>
        <p:nvSpPr>
          <p:cNvPr id="5" name="Footer Placeholder 4">
            <a:extLst>
              <a:ext uri="{FF2B5EF4-FFF2-40B4-BE49-F238E27FC236}">
                <a16:creationId xmlns:a16="http://schemas.microsoft.com/office/drawing/2014/main" id="{0A7BF6BF-4B8C-3D63-1144-994C52A96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tillium Web" pitchFamily="2" charset="77"/>
              </a:defRPr>
            </a:lvl1pPr>
          </a:lstStyle>
          <a:p>
            <a:endParaRPr lang="en-US" dirty="0"/>
          </a:p>
        </p:txBody>
      </p:sp>
      <p:sp>
        <p:nvSpPr>
          <p:cNvPr id="6" name="Slide Number Placeholder 5">
            <a:extLst>
              <a:ext uri="{FF2B5EF4-FFF2-40B4-BE49-F238E27FC236}">
                <a16:creationId xmlns:a16="http://schemas.microsoft.com/office/drawing/2014/main" id="{1AB967B5-1403-D157-0CCD-6AC23643F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tillium Web" pitchFamily="2" charset="77"/>
              </a:defRPr>
            </a:lvl1pPr>
          </a:lstStyle>
          <a:p>
            <a:fld id="{A9999436-BA5B-784A-A21F-E7FEE18DB4D9}" type="slidenum">
              <a:rPr lang="en-US" smtClean="0"/>
              <a:pPr/>
              <a:t>‹#›</a:t>
            </a:fld>
            <a:endParaRPr lang="en-US" dirty="0"/>
          </a:p>
        </p:txBody>
      </p:sp>
    </p:spTree>
    <p:extLst>
      <p:ext uri="{BB962C8B-B14F-4D97-AF65-F5344CB8AC3E}">
        <p14:creationId xmlns:p14="http://schemas.microsoft.com/office/powerpoint/2010/main" val="418629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Titillium We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0A57E-E708-D9ED-FA0F-4256C614B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4E3821B-E852-FC4F-29F7-D3E5C3635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B85EFE5-53CD-1116-8BE9-897BEED89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tillium Web" pitchFamily="2" charset="77"/>
              </a:defRPr>
            </a:lvl1pPr>
          </a:lstStyle>
          <a:p>
            <a:fld id="{D5DF0F56-8FE0-954E-B16B-1A24EAF78761}" type="datetimeFigureOut">
              <a:rPr lang="en-US" smtClean="0"/>
              <a:pPr/>
              <a:t>6/10/2024</a:t>
            </a:fld>
            <a:endParaRPr lang="en-US" dirty="0"/>
          </a:p>
        </p:txBody>
      </p:sp>
      <p:sp>
        <p:nvSpPr>
          <p:cNvPr id="5" name="Footer Placeholder 4">
            <a:extLst>
              <a:ext uri="{FF2B5EF4-FFF2-40B4-BE49-F238E27FC236}">
                <a16:creationId xmlns:a16="http://schemas.microsoft.com/office/drawing/2014/main" id="{020BBED0-7B48-75BE-5916-C19FFDD7A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tillium Web" pitchFamily="2" charset="77"/>
              </a:defRPr>
            </a:lvl1pPr>
          </a:lstStyle>
          <a:p>
            <a:endParaRPr lang="en-US" dirty="0"/>
          </a:p>
        </p:txBody>
      </p:sp>
      <p:sp>
        <p:nvSpPr>
          <p:cNvPr id="6" name="Slide Number Placeholder 5">
            <a:extLst>
              <a:ext uri="{FF2B5EF4-FFF2-40B4-BE49-F238E27FC236}">
                <a16:creationId xmlns:a16="http://schemas.microsoft.com/office/drawing/2014/main" id="{3EBA79BC-1165-040A-B593-C3B986A7A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tillium Web" pitchFamily="2" charset="77"/>
              </a:defRPr>
            </a:lvl1pPr>
          </a:lstStyle>
          <a:p>
            <a:fld id="{98514AA3-C7EB-9A41-8A8B-EE1C8E315D43}" type="slidenum">
              <a:rPr lang="en-US" smtClean="0"/>
              <a:pPr/>
              <a:t>‹#›</a:t>
            </a:fld>
            <a:endParaRPr lang="en-US" dirty="0"/>
          </a:p>
        </p:txBody>
      </p:sp>
      <p:pic>
        <p:nvPicPr>
          <p:cNvPr id="8" name="Picture 7" descr="A blue background with white dots&#10;&#10;Description automatically generated">
            <a:extLst>
              <a:ext uri="{FF2B5EF4-FFF2-40B4-BE49-F238E27FC236}">
                <a16:creationId xmlns:a16="http://schemas.microsoft.com/office/drawing/2014/main" id="{5F643678-A8E6-5C24-7990-E92681B235B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3149"/>
            <a:ext cx="12192000" cy="6851702"/>
          </a:xfrm>
          <a:prstGeom prst="rect">
            <a:avLst/>
          </a:prstGeom>
        </p:spPr>
      </p:pic>
    </p:spTree>
    <p:extLst>
      <p:ext uri="{BB962C8B-B14F-4D97-AF65-F5344CB8AC3E}">
        <p14:creationId xmlns:p14="http://schemas.microsoft.com/office/powerpoint/2010/main" val="3367638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Titillium We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854F-B62C-DE28-A29E-FBA5D1AEC459}"/>
              </a:ext>
            </a:extLst>
          </p:cNvPr>
          <p:cNvSpPr>
            <a:spLocks noGrp="1"/>
          </p:cNvSpPr>
          <p:nvPr>
            <p:ph type="ctrTitle"/>
          </p:nvPr>
        </p:nvSpPr>
        <p:spPr>
          <a:xfrm>
            <a:off x="1019175" y="2938336"/>
            <a:ext cx="10153650" cy="981327"/>
          </a:xfrm>
        </p:spPr>
        <p:txBody>
          <a:bodyPr>
            <a:normAutofit/>
          </a:bodyPr>
          <a:lstStyle/>
          <a:p>
            <a:r>
              <a:rPr lang="en-US" sz="6000" dirty="0"/>
              <a:t>Observer webinar ​</a:t>
            </a:r>
          </a:p>
        </p:txBody>
      </p:sp>
    </p:spTree>
    <p:extLst>
      <p:ext uri="{BB962C8B-B14F-4D97-AF65-F5344CB8AC3E}">
        <p14:creationId xmlns:p14="http://schemas.microsoft.com/office/powerpoint/2010/main" val="118985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380167" y="470056"/>
            <a:ext cx="7644089"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Brief current guidance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380167" y="1291776"/>
            <a:ext cx="9453883" cy="46796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Remember to cover ​</a:t>
            </a:r>
          </a:p>
          <a:p>
            <a:pPr algn="l">
              <a:spcAft>
                <a:spcPts val="1200"/>
              </a:spcAft>
            </a:pPr>
            <a:r>
              <a:rPr lang="en-GB" sz="2000" b="0" dirty="0">
                <a:solidFill>
                  <a:schemeClr val="accent2"/>
                </a:solidFill>
              </a:rPr>
              <a:t>- </a:t>
            </a:r>
            <a:r>
              <a:rPr lang="en-GB" sz="1600" b="0" dirty="0">
                <a:solidFill>
                  <a:schemeClr val="accent2"/>
                </a:solidFill>
              </a:rPr>
              <a:t>Estimated time for the session​</a:t>
            </a:r>
          </a:p>
          <a:p>
            <a:pPr algn="l">
              <a:spcAft>
                <a:spcPts val="1200"/>
              </a:spcAft>
            </a:pPr>
            <a:r>
              <a:rPr lang="en-GB" sz="1600" b="0" dirty="0">
                <a:solidFill>
                  <a:schemeClr val="accent2"/>
                </a:solidFill>
              </a:rPr>
              <a:t>- Route direction​</a:t>
            </a:r>
          </a:p>
          <a:p>
            <a:pPr algn="l">
              <a:spcAft>
                <a:spcPts val="1200"/>
              </a:spcAft>
            </a:pPr>
            <a:r>
              <a:rPr lang="en-GB" sz="1600" b="0" dirty="0">
                <a:solidFill>
                  <a:schemeClr val="accent2"/>
                </a:solidFill>
              </a:rPr>
              <a:t>- Stopping and loss of contact protocols ​</a:t>
            </a:r>
          </a:p>
          <a:p>
            <a:pPr algn="l">
              <a:spcAft>
                <a:spcPts val="1200"/>
              </a:spcAft>
            </a:pPr>
            <a:r>
              <a:rPr lang="en-GB" sz="2000" b="0" dirty="0">
                <a:solidFill>
                  <a:schemeClr val="accent2"/>
                </a:solidFill>
              </a:rPr>
              <a:t>Verbal disclaimer BEFORE moving off​</a:t>
            </a:r>
          </a:p>
          <a:p>
            <a:pPr algn="l">
              <a:spcAft>
                <a:spcPts val="1200"/>
              </a:spcAft>
            </a:pPr>
            <a:r>
              <a:rPr lang="en-GB" sz="2000" b="0" dirty="0">
                <a:solidFill>
                  <a:schemeClr val="accent2"/>
                </a:solidFill>
              </a:rPr>
              <a:t>Encourage associate to relax – engage them in conversation with open questions​</a:t>
            </a:r>
          </a:p>
          <a:p>
            <a:pPr algn="l">
              <a:spcAft>
                <a:spcPts val="1200"/>
              </a:spcAft>
            </a:pPr>
            <a:r>
              <a:rPr lang="en-GB" sz="2000" b="0" dirty="0">
                <a:solidFill>
                  <a:schemeClr val="accent2"/>
                </a:solidFill>
              </a:rPr>
              <a:t>Ask the Associate if they have any questions &amp; answer appropriately​</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29177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48014" y="392870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29C7E6-3B82-5787-E8D0-B21FE31FDCBE}"/>
              </a:ext>
            </a:extLst>
          </p:cNvPr>
          <p:cNvSpPr/>
          <p:nvPr/>
        </p:nvSpPr>
        <p:spPr>
          <a:xfrm>
            <a:off x="748013" y="454457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1" y="341504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26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380167" y="470056"/>
            <a:ext cx="7644089"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Brief current guidance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380167" y="1137145"/>
            <a:ext cx="9453883" cy="46796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Below freezing overnight and temperature not likely to exceed +5 degrees – consider rescheduling ride/drive. ​</a:t>
            </a:r>
          </a:p>
          <a:p>
            <a:pPr algn="l">
              <a:spcAft>
                <a:spcPts val="1200"/>
              </a:spcAft>
            </a:pPr>
            <a:r>
              <a:rPr lang="en-GB" sz="2000" b="0" dirty="0">
                <a:solidFill>
                  <a:schemeClr val="accent2"/>
                </a:solidFill>
              </a:rPr>
              <a:t>As the observer, you make the decision.</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48014" y="1137145"/>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table with numbers and symbols&#10;&#10;Description automatically generated">
            <a:extLst>
              <a:ext uri="{FF2B5EF4-FFF2-40B4-BE49-F238E27FC236}">
                <a16:creationId xmlns:a16="http://schemas.microsoft.com/office/drawing/2014/main" id="{30AB58EC-A274-A867-8D8A-0B75F2D0C6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8" t="9266" r="2605" b="14859"/>
          <a:stretch/>
        </p:blipFill>
        <p:spPr>
          <a:xfrm>
            <a:off x="1380167" y="2540615"/>
            <a:ext cx="5209954" cy="3488046"/>
          </a:xfrm>
          <a:prstGeom prst="rect">
            <a:avLst/>
          </a:prstGeom>
        </p:spPr>
      </p:pic>
    </p:spTree>
    <p:extLst>
      <p:ext uri="{BB962C8B-B14F-4D97-AF65-F5344CB8AC3E}">
        <p14:creationId xmlns:p14="http://schemas.microsoft.com/office/powerpoint/2010/main" val="111630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1" y="774419"/>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Give the relevant guidance to achieve the ‘Aim’ of the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68579" y="1881081"/>
            <a:ext cx="9453883" cy="254936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Remain focussed at all times and stay alert​</a:t>
            </a:r>
          </a:p>
          <a:p>
            <a:pPr algn="l">
              <a:spcAft>
                <a:spcPts val="1200"/>
              </a:spcAft>
            </a:pPr>
            <a:r>
              <a:rPr lang="en-GB" sz="2000" b="0" dirty="0">
                <a:solidFill>
                  <a:schemeClr val="accent2"/>
                </a:solidFill>
              </a:rPr>
              <a:t>Evaluate the Associate’s driving/riding and offer guidance as required​</a:t>
            </a:r>
          </a:p>
          <a:p>
            <a:pPr algn="l">
              <a:spcAft>
                <a:spcPts val="1200"/>
              </a:spcAft>
            </a:pPr>
            <a:r>
              <a:rPr lang="en-GB" sz="2000" b="0" dirty="0">
                <a:solidFill>
                  <a:schemeClr val="accent2"/>
                </a:solidFill>
              </a:rPr>
              <a:t>Keep control over associate – safety is paramount, stop the drive/ride if required​</a:t>
            </a:r>
          </a:p>
          <a:p>
            <a:pPr algn="l">
              <a:spcAft>
                <a:spcPts val="1200"/>
              </a:spcAft>
            </a:pPr>
            <a:r>
              <a:rPr lang="en-GB" sz="2000" b="0" dirty="0">
                <a:solidFill>
                  <a:schemeClr val="accent2"/>
                </a:solidFill>
              </a:rPr>
              <a:t>Start by observing the key elements, identify safety areas first​</a:t>
            </a:r>
          </a:p>
          <a:p>
            <a:pPr algn="l">
              <a:spcAft>
                <a:spcPts val="1200"/>
              </a:spcAft>
            </a:pPr>
            <a:r>
              <a:rPr lang="en-GB" sz="2000" b="0" dirty="0">
                <a:solidFill>
                  <a:schemeClr val="accent2"/>
                </a:solidFill>
              </a:rPr>
              <a:t>Look for a pattern or theme to the drive/ride – summarise</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88108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48014" y="2994698"/>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8B6EF98-DE84-560A-062A-34174061CD54}"/>
              </a:ext>
            </a:extLst>
          </p:cNvPr>
          <p:cNvSpPr/>
          <p:nvPr/>
        </p:nvSpPr>
        <p:spPr>
          <a:xfrm>
            <a:off x="757441" y="409872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29C7E6-3B82-5787-E8D0-B21FE31FDCBE}"/>
              </a:ext>
            </a:extLst>
          </p:cNvPr>
          <p:cNvSpPr/>
          <p:nvPr/>
        </p:nvSpPr>
        <p:spPr>
          <a:xfrm>
            <a:off x="748013" y="3574125"/>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48014" y="240991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1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Give the relevant guidance to achieve the ‘Aim’ of the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Present new learning material in manageable step by step parts​</a:t>
            </a:r>
          </a:p>
          <a:p>
            <a:pPr algn="l">
              <a:spcAft>
                <a:spcPts val="1200"/>
              </a:spcAft>
            </a:pPr>
            <a:r>
              <a:rPr lang="en-GB" sz="2000" b="0" dirty="0">
                <a:solidFill>
                  <a:schemeClr val="accent2"/>
                </a:solidFill>
              </a:rPr>
              <a:t>Demonstrate a flexible approach to learning throughout the session​</a:t>
            </a:r>
          </a:p>
          <a:p>
            <a:pPr algn="l">
              <a:spcAft>
                <a:spcPts val="1200"/>
              </a:spcAft>
            </a:pPr>
            <a:r>
              <a:rPr lang="en-GB" sz="2000" b="0" dirty="0">
                <a:solidFill>
                  <a:schemeClr val="accent2"/>
                </a:solidFill>
              </a:rPr>
              <a:t>Avoid overloading the associate with instructions or guidance</a:t>
            </a:r>
          </a:p>
          <a:p>
            <a:pPr algn="l">
              <a:spcAft>
                <a:spcPts val="1200"/>
              </a:spcAft>
            </a:pPr>
            <a:r>
              <a:rPr lang="en-GB" sz="2000" b="0" dirty="0">
                <a:solidFill>
                  <a:schemeClr val="accent2"/>
                </a:solidFill>
              </a:rPr>
              <a:t>Make effective use of ‘Open Questions like Who, What, Where, When, Why and How, e.g.​</a:t>
            </a:r>
          </a:p>
          <a:p>
            <a:pPr algn="l">
              <a:spcAft>
                <a:spcPts val="1200"/>
              </a:spcAft>
            </a:pPr>
            <a:r>
              <a:rPr lang="en-GB" sz="2000" b="0" dirty="0">
                <a:solidFill>
                  <a:schemeClr val="accent2"/>
                </a:solidFill>
              </a:rPr>
              <a:t>- Where are you looking, why is that? ​</a:t>
            </a:r>
          </a:p>
          <a:p>
            <a:pPr algn="l">
              <a:spcAft>
                <a:spcPts val="1200"/>
              </a:spcAft>
            </a:pPr>
            <a:r>
              <a:rPr lang="en-GB" sz="1600" b="0" dirty="0">
                <a:solidFill>
                  <a:schemeClr val="accent2"/>
                </a:solidFill>
              </a:rPr>
              <a:t>- What benefit is that giving you? What can you see ahead? ​</a:t>
            </a:r>
          </a:p>
          <a:p>
            <a:pPr algn="l">
              <a:spcAft>
                <a:spcPts val="1200"/>
              </a:spcAft>
            </a:pPr>
            <a:r>
              <a:rPr lang="en-GB" sz="1600" b="0" dirty="0">
                <a:solidFill>
                  <a:schemeClr val="accent2"/>
                </a:solidFill>
              </a:rPr>
              <a:t>- Where are you going to position, why is that? ​</a:t>
            </a:r>
          </a:p>
          <a:p>
            <a:pPr algn="l">
              <a:spcAft>
                <a:spcPts val="1200"/>
              </a:spcAft>
            </a:pPr>
            <a:r>
              <a:rPr lang="en-GB" sz="1600" b="0" dirty="0">
                <a:solidFill>
                  <a:schemeClr val="accent2"/>
                </a:solidFill>
              </a:rPr>
              <a:t>- What benefit will that give you?  </a:t>
            </a:r>
            <a:r>
              <a:rPr lang="en-GB" sz="2000" b="0" dirty="0">
                <a:solidFill>
                  <a:schemeClr val="accent2"/>
                </a:solidFill>
              </a:rPr>
              <a:t>​</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63614" y="271923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29C7E6-3B82-5787-E8D0-B21FE31FDCBE}"/>
              </a:ext>
            </a:extLst>
          </p:cNvPr>
          <p:cNvSpPr/>
          <p:nvPr/>
        </p:nvSpPr>
        <p:spPr>
          <a:xfrm>
            <a:off x="757441" y="327731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1" y="217058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80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0997" y="194394"/>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Debrief the current guidance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40997" y="813725"/>
            <a:ext cx="10844870"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1800" b="0" dirty="0">
                <a:solidFill>
                  <a:schemeClr val="accent2"/>
                </a:solidFill>
              </a:rPr>
              <a:t>Use the logbook​</a:t>
            </a:r>
          </a:p>
          <a:p>
            <a:pPr algn="l">
              <a:spcAft>
                <a:spcPts val="1200"/>
              </a:spcAft>
            </a:pPr>
            <a:r>
              <a:rPr lang="en-GB" sz="1800" b="0" dirty="0">
                <a:solidFill>
                  <a:schemeClr val="accent2"/>
                </a:solidFill>
              </a:rPr>
              <a:t>Demonstrate your ability to involve the Associate as an equal​</a:t>
            </a:r>
          </a:p>
          <a:p>
            <a:pPr algn="l">
              <a:spcAft>
                <a:spcPts val="1200"/>
              </a:spcAft>
            </a:pPr>
            <a:r>
              <a:rPr lang="en-GB" sz="1800" b="0" dirty="0">
                <a:solidFill>
                  <a:schemeClr val="accent2"/>
                </a:solidFill>
              </a:rPr>
              <a:t>Review the competency statements, involve the associate in the discussion​</a:t>
            </a:r>
          </a:p>
          <a:p>
            <a:pPr algn="l">
              <a:spcAft>
                <a:spcPts val="1200"/>
              </a:spcAft>
            </a:pPr>
            <a:r>
              <a:rPr lang="en-GB" sz="1800" b="0" dirty="0">
                <a:solidFill>
                  <a:schemeClr val="accent2"/>
                </a:solidFill>
              </a:rPr>
              <a:t>If there are significant development areas – prioritise and work on the most pressing in the development plan​</a:t>
            </a:r>
          </a:p>
          <a:p>
            <a:pPr algn="l">
              <a:spcAft>
                <a:spcPts val="1200"/>
              </a:spcAft>
            </a:pPr>
            <a:r>
              <a:rPr lang="en-GB" sz="1400" b="0" dirty="0">
                <a:solidFill>
                  <a:schemeClr val="accent2"/>
                </a:solidFill>
              </a:rPr>
              <a:t>-Must</a:t>
            </a:r>
          </a:p>
          <a:p>
            <a:pPr algn="l">
              <a:spcAft>
                <a:spcPts val="1200"/>
              </a:spcAft>
            </a:pPr>
            <a:r>
              <a:rPr lang="en-GB" sz="1400" b="0" dirty="0">
                <a:solidFill>
                  <a:schemeClr val="accent2"/>
                </a:solidFill>
              </a:rPr>
              <a:t>-Should</a:t>
            </a:r>
          </a:p>
          <a:p>
            <a:pPr algn="l">
              <a:spcAft>
                <a:spcPts val="1200"/>
              </a:spcAft>
            </a:pPr>
            <a:r>
              <a:rPr lang="en-GB" sz="1400" b="0" dirty="0">
                <a:solidFill>
                  <a:schemeClr val="accent2"/>
                </a:solidFill>
              </a:rPr>
              <a:t>-Could </a:t>
            </a:r>
          </a:p>
          <a:p>
            <a:pPr algn="l">
              <a:spcAft>
                <a:spcPts val="1200"/>
              </a:spcAft>
            </a:pPr>
            <a:r>
              <a:rPr lang="en-GB" sz="1800" b="0" dirty="0">
                <a:solidFill>
                  <a:schemeClr val="accent2"/>
                </a:solidFill>
              </a:rPr>
              <a:t>Relate the debrief back to specific incidents</a:t>
            </a:r>
          </a:p>
          <a:p>
            <a:pPr algn="l">
              <a:spcAft>
                <a:spcPts val="1200"/>
              </a:spcAft>
            </a:pPr>
            <a:r>
              <a:rPr lang="en-GB" sz="1800" b="0" dirty="0">
                <a:solidFill>
                  <a:schemeClr val="accent2"/>
                </a:solidFill>
              </a:rPr>
              <a:t>Compliment the Associate for effort and not just achievement</a:t>
            </a:r>
          </a:p>
          <a:p>
            <a:pPr algn="l">
              <a:spcAft>
                <a:spcPts val="1200"/>
              </a:spcAft>
            </a:pPr>
            <a:r>
              <a:rPr lang="en-GB" sz="1800" b="0" dirty="0">
                <a:solidFill>
                  <a:schemeClr val="accent2"/>
                </a:solidFill>
              </a:rPr>
              <a:t>Use landmarks to help with your recall</a:t>
            </a:r>
          </a:p>
          <a:p>
            <a:pPr algn="l">
              <a:spcAft>
                <a:spcPts val="1200"/>
              </a:spcAft>
            </a:pPr>
            <a:r>
              <a:rPr lang="en-GB" sz="1800" b="0" dirty="0">
                <a:solidFill>
                  <a:schemeClr val="accent2"/>
                </a:solidFill>
              </a:rPr>
              <a:t>You need to develop your recall and memory </a:t>
            </a:r>
          </a:p>
          <a:p>
            <a:pPr algn="l">
              <a:spcAft>
                <a:spcPts val="1200"/>
              </a:spcAft>
            </a:pPr>
            <a:r>
              <a:rPr lang="en-GB" sz="1800" b="0" dirty="0">
                <a:solidFill>
                  <a:schemeClr val="accent2"/>
                </a:solidFill>
              </a:rPr>
              <a:t>Develop your own style, mnemonics can help</a:t>
            </a:r>
          </a:p>
          <a:p>
            <a:pPr algn="l">
              <a:spcAft>
                <a:spcPts val="1200"/>
              </a:spcAft>
            </a:pPr>
            <a:endParaRPr lang="en-GB" sz="2000" b="0" dirty="0">
              <a:solidFill>
                <a:schemeClr val="accent2"/>
              </a:solidFill>
            </a:endParaRPr>
          </a:p>
          <a:p>
            <a:pPr algn="l">
              <a:spcAft>
                <a:spcPts val="1200"/>
              </a:spcAft>
            </a:pPr>
            <a:endParaRPr lang="en-GB" sz="2000" b="0" dirty="0">
              <a:solidFill>
                <a:schemeClr val="accent2"/>
              </a:solidFill>
            </a:endParaRP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0" y="79761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8B6EF98-DE84-560A-062A-34174061CD54}"/>
              </a:ext>
            </a:extLst>
          </p:cNvPr>
          <p:cNvSpPr/>
          <p:nvPr/>
        </p:nvSpPr>
        <p:spPr>
          <a:xfrm>
            <a:off x="754656" y="485604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29C7E6-3B82-5787-E8D0-B21FE31FDCBE}"/>
              </a:ext>
            </a:extLst>
          </p:cNvPr>
          <p:cNvSpPr/>
          <p:nvPr/>
        </p:nvSpPr>
        <p:spPr>
          <a:xfrm>
            <a:off x="757440" y="431105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185950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6A3CFFD-107A-04F4-8748-1ED6DF5A26C2}"/>
              </a:ext>
            </a:extLst>
          </p:cNvPr>
          <p:cNvSpPr/>
          <p:nvPr/>
        </p:nvSpPr>
        <p:spPr>
          <a:xfrm>
            <a:off x="757441" y="643395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8DDC44-D932-7B19-1108-DDC189B2255C}"/>
              </a:ext>
            </a:extLst>
          </p:cNvPr>
          <p:cNvSpPr/>
          <p:nvPr/>
        </p:nvSpPr>
        <p:spPr>
          <a:xfrm>
            <a:off x="757440" y="132126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F525F8A-914E-A750-FA86-2A345104854F}"/>
              </a:ext>
            </a:extLst>
          </p:cNvPr>
          <p:cNvSpPr/>
          <p:nvPr/>
        </p:nvSpPr>
        <p:spPr>
          <a:xfrm>
            <a:off x="757440" y="238056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0EA1A5-340E-B7A2-7A74-B72E2A6E690D}"/>
              </a:ext>
            </a:extLst>
          </p:cNvPr>
          <p:cNvSpPr/>
          <p:nvPr/>
        </p:nvSpPr>
        <p:spPr>
          <a:xfrm>
            <a:off x="758153" y="537893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169683-6F29-6CCA-E7B5-75C0E2B52061}"/>
              </a:ext>
            </a:extLst>
          </p:cNvPr>
          <p:cNvSpPr/>
          <p:nvPr/>
        </p:nvSpPr>
        <p:spPr>
          <a:xfrm>
            <a:off x="755368" y="5906448"/>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56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Debrief the current guidance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Listen carefully to what the Associate has to say​</a:t>
            </a:r>
          </a:p>
          <a:p>
            <a:pPr algn="l">
              <a:spcAft>
                <a:spcPts val="1200"/>
              </a:spcAft>
            </a:pPr>
            <a:r>
              <a:rPr lang="en-GB" sz="2000" b="0" dirty="0">
                <a:solidFill>
                  <a:schemeClr val="accent2"/>
                </a:solidFill>
              </a:rPr>
              <a:t>Concentrate on the main issues and avoid overloading the Associate​</a:t>
            </a:r>
          </a:p>
          <a:p>
            <a:pPr algn="l">
              <a:spcAft>
                <a:spcPts val="1200"/>
              </a:spcAft>
            </a:pPr>
            <a:r>
              <a:rPr lang="en-GB" sz="2000" b="0" dirty="0">
                <a:solidFill>
                  <a:schemeClr val="accent2"/>
                </a:solidFill>
              </a:rPr>
              <a:t>Create a development plan together with the Associate ​</a:t>
            </a:r>
          </a:p>
          <a:p>
            <a:pPr algn="l">
              <a:spcAft>
                <a:spcPts val="1200"/>
              </a:spcAft>
            </a:pPr>
            <a:r>
              <a:rPr lang="en-GB" sz="2000" b="0" dirty="0">
                <a:solidFill>
                  <a:schemeClr val="accent2"/>
                </a:solidFill>
              </a:rPr>
              <a:t>Always finish on a positive note with encouragement to look forward to the next session​</a:t>
            </a:r>
          </a:p>
          <a:p>
            <a:pPr algn="l">
              <a:spcAft>
                <a:spcPts val="1200"/>
              </a:spcAft>
            </a:pPr>
            <a:r>
              <a:rPr lang="en-GB" sz="2000" b="0" dirty="0">
                <a:solidFill>
                  <a:schemeClr val="accent2"/>
                </a:solidFill>
              </a:rPr>
              <a:t>Encourage the Associate to practice their driving skills between sessions</a:t>
            </a:r>
          </a:p>
          <a:p>
            <a:pPr algn="l">
              <a:spcAft>
                <a:spcPts val="1200"/>
              </a:spcAft>
            </a:pPr>
            <a:r>
              <a:rPr lang="en-GB" sz="2000" b="0" dirty="0">
                <a:solidFill>
                  <a:schemeClr val="accent2"/>
                </a:solidFill>
              </a:rPr>
              <a:t>Be careful of your words on others </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63614" y="271923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8B6EF98-DE84-560A-062A-34174061CD54}"/>
              </a:ext>
            </a:extLst>
          </p:cNvPr>
          <p:cNvSpPr/>
          <p:nvPr/>
        </p:nvSpPr>
        <p:spPr>
          <a:xfrm>
            <a:off x="757441" y="406164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29C7E6-3B82-5787-E8D0-B21FE31FDCBE}"/>
              </a:ext>
            </a:extLst>
          </p:cNvPr>
          <p:cNvSpPr/>
          <p:nvPr/>
        </p:nvSpPr>
        <p:spPr>
          <a:xfrm>
            <a:off x="757441" y="327731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1" y="217058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83D8E16-9D5F-2400-E67F-4FF632A6C467}"/>
              </a:ext>
            </a:extLst>
          </p:cNvPr>
          <p:cNvSpPr/>
          <p:nvPr/>
        </p:nvSpPr>
        <p:spPr>
          <a:xfrm>
            <a:off x="757441" y="467958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64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Test Ready ​</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The book defines a score of 2 as Satisfactory or ‘Consistently Demonstrates the Competency’, in other words, Test Ready</a:t>
            </a:r>
          </a:p>
          <a:p>
            <a:pPr algn="l">
              <a:spcAft>
                <a:spcPts val="1200"/>
              </a:spcAft>
            </a:pPr>
            <a:r>
              <a:rPr lang="en-GB" sz="2000" b="0" dirty="0">
                <a:solidFill>
                  <a:schemeClr val="accent2"/>
                </a:solidFill>
              </a:rPr>
              <a:t>Use the competency sheet to evidence both competency and consistency</a:t>
            </a:r>
          </a:p>
          <a:p>
            <a:pPr algn="l">
              <a:spcAft>
                <a:spcPts val="1200"/>
              </a:spcAft>
            </a:pPr>
            <a:r>
              <a:rPr lang="en-GB" sz="2000" b="0" dirty="0">
                <a:solidFill>
                  <a:schemeClr val="accent2"/>
                </a:solidFill>
              </a:rPr>
              <a:t>Once is an incident, twice could be a coincidence, three times or more is demonstrating a pattern or a trend</a:t>
            </a:r>
          </a:p>
          <a:p>
            <a:pPr algn="l">
              <a:spcAft>
                <a:spcPts val="1200"/>
              </a:spcAft>
            </a:pPr>
            <a:r>
              <a:rPr lang="en-GB" sz="2000" b="0" dirty="0">
                <a:solidFill>
                  <a:schemeClr val="accent2"/>
                </a:solidFill>
              </a:rPr>
              <a:t>Don't over train and don’t promise a F1RST</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57440" y="2969609"/>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420955"/>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94ECA40-5864-64B6-2F73-8437ABE93FDD}"/>
              </a:ext>
            </a:extLst>
          </p:cNvPr>
          <p:cNvSpPr/>
          <p:nvPr/>
        </p:nvSpPr>
        <p:spPr>
          <a:xfrm>
            <a:off x="743301" y="377150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2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854F-B62C-DE28-A29E-FBA5D1AEC459}"/>
              </a:ext>
            </a:extLst>
          </p:cNvPr>
          <p:cNvSpPr>
            <a:spLocks noGrp="1"/>
          </p:cNvSpPr>
          <p:nvPr>
            <p:ph type="ctrTitle"/>
          </p:nvPr>
        </p:nvSpPr>
        <p:spPr>
          <a:xfrm>
            <a:off x="1019175" y="2938336"/>
            <a:ext cx="10153650" cy="981327"/>
          </a:xfrm>
        </p:spPr>
        <p:txBody>
          <a:bodyPr>
            <a:normAutofit/>
          </a:bodyPr>
          <a:lstStyle/>
          <a:p>
            <a:r>
              <a:rPr lang="en-US" sz="6000" dirty="0"/>
              <a:t>Useful Information​</a:t>
            </a:r>
          </a:p>
        </p:txBody>
      </p:sp>
    </p:spTree>
    <p:extLst>
      <p:ext uri="{BB962C8B-B14F-4D97-AF65-F5344CB8AC3E}">
        <p14:creationId xmlns:p14="http://schemas.microsoft.com/office/powerpoint/2010/main" val="324169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Advanced Driver Assistance Systems (ADAS)</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61310"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endParaRPr lang="en-GB" sz="2000" b="0" dirty="0">
              <a:solidFill>
                <a:schemeClr val="accent2"/>
              </a:solidFill>
            </a:endParaRPr>
          </a:p>
          <a:p>
            <a:pPr algn="l">
              <a:spcAft>
                <a:spcPts val="1200"/>
              </a:spcAft>
            </a:pPr>
            <a:r>
              <a:rPr lang="en-GB" sz="2000" b="0" dirty="0">
                <a:solidFill>
                  <a:schemeClr val="accent2"/>
                </a:solidFill>
              </a:rPr>
              <a:t>Encourage associate to understand the systems fitted to their vehicle </a:t>
            </a:r>
          </a:p>
          <a:p>
            <a:pPr algn="l">
              <a:spcAft>
                <a:spcPts val="1200"/>
              </a:spcAft>
            </a:pPr>
            <a:r>
              <a:rPr lang="en-GB" sz="2000" b="0" dirty="0">
                <a:solidFill>
                  <a:schemeClr val="accent2"/>
                </a:solidFill>
              </a:rPr>
              <a:t>Remember driver/rider personal choice </a:t>
            </a:r>
          </a:p>
          <a:p>
            <a:pPr algn="l">
              <a:spcAft>
                <a:spcPts val="1200"/>
              </a:spcAft>
            </a:pPr>
            <a:r>
              <a:rPr lang="nn-NO" sz="2000" b="0" dirty="0">
                <a:solidFill>
                  <a:schemeClr val="accent2"/>
                </a:solidFill>
              </a:rPr>
              <a:t>Dash cam ​</a:t>
            </a:r>
          </a:p>
          <a:p>
            <a:pPr algn="l">
              <a:spcAft>
                <a:spcPts val="1200"/>
              </a:spcAft>
            </a:pPr>
            <a:r>
              <a:rPr lang="nn-NO" sz="2000" b="0" dirty="0">
                <a:solidFill>
                  <a:schemeClr val="accent2"/>
                </a:solidFill>
              </a:rPr>
              <a:t>Sat nav​</a:t>
            </a:r>
          </a:p>
          <a:p>
            <a:pPr algn="l">
              <a:spcAft>
                <a:spcPts val="1200"/>
              </a:spcAft>
            </a:pPr>
            <a:r>
              <a:rPr lang="nn-NO" sz="2000" b="0" dirty="0">
                <a:solidFill>
                  <a:schemeClr val="accent2"/>
                </a:solidFill>
              </a:rPr>
              <a:t>Digital speedos</a:t>
            </a:r>
          </a:p>
          <a:p>
            <a:pPr algn="l">
              <a:spcAft>
                <a:spcPts val="1200"/>
              </a:spcAft>
            </a:pPr>
            <a:endParaRPr lang="en-GB" sz="2000" b="0" dirty="0">
              <a:solidFill>
                <a:schemeClr val="accent2"/>
              </a:solidFill>
            </a:endParaRP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AFDEE74-1342-1265-A261-B5658FE89957}"/>
              </a:ext>
            </a:extLst>
          </p:cNvPr>
          <p:cNvSpPr/>
          <p:nvPr/>
        </p:nvSpPr>
        <p:spPr>
          <a:xfrm>
            <a:off x="757440" y="377150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19244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E385CD1-69A9-A3BA-3619-01A1882C8C76}"/>
              </a:ext>
            </a:extLst>
          </p:cNvPr>
          <p:cNvSpPr/>
          <p:nvPr/>
        </p:nvSpPr>
        <p:spPr>
          <a:xfrm>
            <a:off x="743301" y="324354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10A5FA-2A2A-CE5A-0CAD-252C64D98C5E}"/>
              </a:ext>
            </a:extLst>
          </p:cNvPr>
          <p:cNvSpPr/>
          <p:nvPr/>
        </p:nvSpPr>
        <p:spPr>
          <a:xfrm>
            <a:off x="757440" y="272708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0F952BA-8286-1F20-3DC2-3D5E1B62DA68}"/>
              </a:ext>
            </a:extLst>
          </p:cNvPr>
          <p:cNvSpPr/>
          <p:nvPr/>
        </p:nvSpPr>
        <p:spPr>
          <a:xfrm>
            <a:off x="743300" y="438488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68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27714" y="277614"/>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Hints and Tips</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27714" y="985209"/>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IPSGA not IPGSA or “Double system” applications​</a:t>
            </a:r>
          </a:p>
          <a:p>
            <a:pPr algn="l">
              <a:spcAft>
                <a:spcPts val="1200"/>
              </a:spcAft>
            </a:pPr>
            <a:r>
              <a:rPr lang="en-GB" sz="2000" b="0" dirty="0">
                <a:solidFill>
                  <a:schemeClr val="accent2"/>
                </a:solidFill>
              </a:rPr>
              <a:t>Speed of approach problems leading to rushed gear changes and decisions​</a:t>
            </a:r>
          </a:p>
          <a:p>
            <a:pPr algn="l">
              <a:spcAft>
                <a:spcPts val="1200"/>
              </a:spcAft>
            </a:pPr>
            <a:r>
              <a:rPr lang="en-GB" sz="2000" b="0" dirty="0">
                <a:solidFill>
                  <a:schemeClr val="accent2"/>
                </a:solidFill>
              </a:rPr>
              <a:t>Regenerative braking is part of speed loss phase </a:t>
            </a:r>
          </a:p>
          <a:p>
            <a:pPr algn="l">
              <a:spcAft>
                <a:spcPts val="1200"/>
              </a:spcAft>
            </a:pPr>
            <a:r>
              <a:rPr lang="en-GB" sz="2000" b="0" dirty="0">
                <a:solidFill>
                  <a:schemeClr val="accent2"/>
                </a:solidFill>
              </a:rPr>
              <a:t>Motorcyclists: front brake, rear brake or both – MC Roadcraft page 120​</a:t>
            </a:r>
          </a:p>
          <a:p>
            <a:pPr algn="l">
              <a:spcAft>
                <a:spcPts val="1200"/>
              </a:spcAft>
            </a:pPr>
            <a:r>
              <a:rPr lang="en-GB" sz="2000" b="0" dirty="0">
                <a:solidFill>
                  <a:schemeClr val="accent2"/>
                </a:solidFill>
              </a:rPr>
              <a:t>Quick shifters​</a:t>
            </a:r>
          </a:p>
          <a:p>
            <a:pPr algn="l">
              <a:spcAft>
                <a:spcPts val="1200"/>
              </a:spcAft>
            </a:pPr>
            <a:r>
              <a:rPr lang="en-GB" sz="2000" b="0" dirty="0">
                <a:solidFill>
                  <a:schemeClr val="accent2"/>
                </a:solidFill>
              </a:rPr>
              <a:t>Block changing​</a:t>
            </a:r>
          </a:p>
          <a:p>
            <a:pPr algn="l">
              <a:spcAft>
                <a:spcPts val="1200"/>
              </a:spcAft>
            </a:pPr>
            <a:r>
              <a:rPr lang="en-GB" sz="2000" b="0" dirty="0">
                <a:solidFill>
                  <a:schemeClr val="accent2"/>
                </a:solidFill>
              </a:rPr>
              <a:t>Auto boxes / EV / DCT – still on the brakes as they enter the hazard and / or steering​</a:t>
            </a:r>
          </a:p>
          <a:p>
            <a:pPr algn="l">
              <a:spcAft>
                <a:spcPts val="1200"/>
              </a:spcAft>
            </a:pPr>
            <a:r>
              <a:rPr lang="en-GB" sz="2000" b="0" dirty="0">
                <a:solidFill>
                  <a:schemeClr val="accent2"/>
                </a:solidFill>
              </a:rPr>
              <a:t>Time to react</a:t>
            </a:r>
          </a:p>
          <a:p>
            <a:pPr algn="l">
              <a:spcAft>
                <a:spcPts val="1200"/>
              </a:spcAft>
            </a:pPr>
            <a:endParaRPr lang="en-GB" sz="2000" b="0" dirty="0">
              <a:solidFill>
                <a:schemeClr val="accent2"/>
              </a:solidFill>
            </a:endParaRP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47412" y="102581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47411" y="315866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47411" y="1579599"/>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E385CD1-69A9-A3BA-3619-01A1882C8C76}"/>
              </a:ext>
            </a:extLst>
          </p:cNvPr>
          <p:cNvSpPr/>
          <p:nvPr/>
        </p:nvSpPr>
        <p:spPr>
          <a:xfrm>
            <a:off x="733272" y="263070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10A5FA-2A2A-CE5A-0CAD-252C64D98C5E}"/>
              </a:ext>
            </a:extLst>
          </p:cNvPr>
          <p:cNvSpPr/>
          <p:nvPr/>
        </p:nvSpPr>
        <p:spPr>
          <a:xfrm>
            <a:off x="747411" y="211424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D6B35D-2443-11A8-D03E-30FB7E862020}"/>
              </a:ext>
            </a:extLst>
          </p:cNvPr>
          <p:cNvSpPr/>
          <p:nvPr/>
        </p:nvSpPr>
        <p:spPr>
          <a:xfrm>
            <a:off x="733271" y="376156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359F37-C004-C1A5-3171-FB5A7545FBCE}"/>
              </a:ext>
            </a:extLst>
          </p:cNvPr>
          <p:cNvSpPr/>
          <p:nvPr/>
        </p:nvSpPr>
        <p:spPr>
          <a:xfrm>
            <a:off x="747411" y="432704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F98E22F-A187-00B1-19C5-3B953BEC2DEE}"/>
              </a:ext>
            </a:extLst>
          </p:cNvPr>
          <p:cNvSpPr/>
          <p:nvPr/>
        </p:nvSpPr>
        <p:spPr>
          <a:xfrm>
            <a:off x="733270" y="4892419"/>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65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E6AEAC-7C60-9366-64C1-C9706BEDE871}"/>
              </a:ext>
            </a:extLst>
          </p:cNvPr>
          <p:cNvSpPr/>
          <p:nvPr/>
        </p:nvSpPr>
        <p:spPr>
          <a:xfrm>
            <a:off x="0" y="-356194"/>
            <a:ext cx="13447776" cy="730448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3" name="Content Placeholder 4">
            <a:extLst>
              <a:ext uri="{FF2B5EF4-FFF2-40B4-BE49-F238E27FC236}">
                <a16:creationId xmlns:a16="http://schemas.microsoft.com/office/drawing/2014/main" id="{8EBC32AE-452B-F4BD-82DC-6E2CB3449E1B}"/>
              </a:ext>
            </a:extLst>
          </p:cNvPr>
          <p:cNvSpPr txBox="1">
            <a:spLocks/>
          </p:cNvSpPr>
          <p:nvPr/>
        </p:nvSpPr>
        <p:spPr>
          <a:xfrm>
            <a:off x="1253190" y="42754"/>
            <a:ext cx="6873815"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rgbClr val="00B2E2"/>
                </a:solidFill>
              </a:rPr>
              <a:t>What are we covering?</a:t>
            </a:r>
          </a:p>
        </p:txBody>
      </p:sp>
      <p:sp>
        <p:nvSpPr>
          <p:cNvPr id="4" name="Content Placeholder 4">
            <a:extLst>
              <a:ext uri="{FF2B5EF4-FFF2-40B4-BE49-F238E27FC236}">
                <a16:creationId xmlns:a16="http://schemas.microsoft.com/office/drawing/2014/main" id="{394E90AC-D995-4624-C7BA-F5274A8E1656}"/>
              </a:ext>
            </a:extLst>
          </p:cNvPr>
          <p:cNvSpPr txBox="1">
            <a:spLocks/>
          </p:cNvSpPr>
          <p:nvPr/>
        </p:nvSpPr>
        <p:spPr>
          <a:xfrm>
            <a:off x="1380167" y="883604"/>
            <a:ext cx="4958086"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Delivering An Observed Session:</a:t>
            </a:r>
          </a:p>
        </p:txBody>
      </p:sp>
      <p:sp>
        <p:nvSpPr>
          <p:cNvPr id="5" name="Content Placeholder 4">
            <a:extLst>
              <a:ext uri="{FF2B5EF4-FFF2-40B4-BE49-F238E27FC236}">
                <a16:creationId xmlns:a16="http://schemas.microsoft.com/office/drawing/2014/main" id="{B63DF5A1-AED9-803E-6CF5-DCC01775D7F3}"/>
              </a:ext>
            </a:extLst>
          </p:cNvPr>
          <p:cNvSpPr txBox="1">
            <a:spLocks/>
          </p:cNvSpPr>
          <p:nvPr/>
        </p:nvSpPr>
        <p:spPr>
          <a:xfrm>
            <a:off x="1389539" y="1385437"/>
            <a:ext cx="9453883" cy="23957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t>Planning and preparation​</a:t>
            </a:r>
          </a:p>
          <a:p>
            <a:pPr algn="l">
              <a:spcAft>
                <a:spcPts val="1200"/>
              </a:spcAft>
            </a:pPr>
            <a:r>
              <a:rPr lang="en-GB" sz="2000" b="0" dirty="0"/>
              <a:t>Meet and greet the Associate​</a:t>
            </a:r>
          </a:p>
          <a:p>
            <a:pPr algn="l">
              <a:spcAft>
                <a:spcPts val="1200"/>
              </a:spcAft>
            </a:pPr>
            <a:r>
              <a:rPr lang="en-GB" sz="2000" b="0" dirty="0"/>
              <a:t>Brief current guidance session​</a:t>
            </a:r>
          </a:p>
          <a:p>
            <a:pPr algn="l">
              <a:spcAft>
                <a:spcPts val="1200"/>
              </a:spcAft>
            </a:pPr>
            <a:r>
              <a:rPr lang="en-GB" sz="2000" b="0" dirty="0"/>
              <a:t>Give the relevant guidance to achieve the ‘Aim’ of the session​</a:t>
            </a:r>
          </a:p>
          <a:p>
            <a:pPr algn="l">
              <a:spcAft>
                <a:spcPts val="1200"/>
              </a:spcAft>
            </a:pPr>
            <a:r>
              <a:rPr lang="en-GB" sz="2000" b="0" dirty="0"/>
              <a:t>Debrief the current guidance session</a:t>
            </a:r>
          </a:p>
        </p:txBody>
      </p:sp>
      <p:cxnSp>
        <p:nvCxnSpPr>
          <p:cNvPr id="6" name="Straight Connector 5">
            <a:extLst>
              <a:ext uri="{FF2B5EF4-FFF2-40B4-BE49-F238E27FC236}">
                <a16:creationId xmlns:a16="http://schemas.microsoft.com/office/drawing/2014/main" id="{369355C8-C8D9-A9E1-F8C5-974D4A226B58}"/>
              </a:ext>
            </a:extLst>
          </p:cNvPr>
          <p:cNvCxnSpPr>
            <a:cxnSpLocks/>
          </p:cNvCxnSpPr>
          <p:nvPr/>
        </p:nvCxnSpPr>
        <p:spPr>
          <a:xfrm>
            <a:off x="896622" y="553664"/>
            <a:ext cx="0" cy="589390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2CC3482-F7F6-4D11-FE60-280C2070E232}"/>
              </a:ext>
            </a:extLst>
          </p:cNvPr>
          <p:cNvSpPr/>
          <p:nvPr/>
        </p:nvSpPr>
        <p:spPr>
          <a:xfrm>
            <a:off x="745352" y="138200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772DAF-4BE6-F810-88B6-61A06B44C87F}"/>
              </a:ext>
            </a:extLst>
          </p:cNvPr>
          <p:cNvSpPr/>
          <p:nvPr/>
        </p:nvSpPr>
        <p:spPr>
          <a:xfrm>
            <a:off x="730237" y="1904582"/>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C040E6-FF3C-24C0-2F19-F98B28B95005}"/>
              </a:ext>
            </a:extLst>
          </p:cNvPr>
          <p:cNvSpPr/>
          <p:nvPr/>
        </p:nvSpPr>
        <p:spPr>
          <a:xfrm>
            <a:off x="748582" y="2483360"/>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2F74B2-10BC-5CA1-CE09-A667BB09499A}"/>
              </a:ext>
            </a:extLst>
          </p:cNvPr>
          <p:cNvSpPr/>
          <p:nvPr/>
        </p:nvSpPr>
        <p:spPr>
          <a:xfrm>
            <a:off x="762749" y="3609376"/>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DFC2400-B2B5-A3A3-1E22-1F2430384A06}"/>
              </a:ext>
            </a:extLst>
          </p:cNvPr>
          <p:cNvSpPr/>
          <p:nvPr/>
        </p:nvSpPr>
        <p:spPr>
          <a:xfrm>
            <a:off x="748582" y="3028440"/>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a:extLst>
              <a:ext uri="{FF2B5EF4-FFF2-40B4-BE49-F238E27FC236}">
                <a16:creationId xmlns:a16="http://schemas.microsoft.com/office/drawing/2014/main" id="{CE5266BB-336B-F0CF-75DB-B818CFEFDCC0}"/>
              </a:ext>
            </a:extLst>
          </p:cNvPr>
          <p:cNvSpPr txBox="1">
            <a:spLocks/>
          </p:cNvSpPr>
          <p:nvPr/>
        </p:nvSpPr>
        <p:spPr>
          <a:xfrm>
            <a:off x="1380167" y="4533975"/>
            <a:ext cx="4958086"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Delivering An Observed Session:</a:t>
            </a:r>
          </a:p>
        </p:txBody>
      </p:sp>
      <p:sp>
        <p:nvSpPr>
          <p:cNvPr id="19" name="Content Placeholder 4">
            <a:extLst>
              <a:ext uri="{FF2B5EF4-FFF2-40B4-BE49-F238E27FC236}">
                <a16:creationId xmlns:a16="http://schemas.microsoft.com/office/drawing/2014/main" id="{B3FF5A5A-582C-514A-1972-42A27937206F}"/>
              </a:ext>
            </a:extLst>
          </p:cNvPr>
          <p:cNvSpPr txBox="1">
            <a:spLocks/>
          </p:cNvSpPr>
          <p:nvPr/>
        </p:nvSpPr>
        <p:spPr>
          <a:xfrm>
            <a:off x="1389539" y="5054335"/>
            <a:ext cx="6436801" cy="23957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t>Vehicle Technology &amp; Advanced Driver Assistance Systems (ADAS)​</a:t>
            </a:r>
          </a:p>
          <a:p>
            <a:pPr algn="l">
              <a:spcAft>
                <a:spcPts val="1200"/>
              </a:spcAft>
            </a:pPr>
            <a:r>
              <a:rPr lang="en-GB" sz="2000" b="0" dirty="0"/>
              <a:t>Hints and tips </a:t>
            </a:r>
          </a:p>
        </p:txBody>
      </p:sp>
      <p:sp>
        <p:nvSpPr>
          <p:cNvPr id="20" name="Oval 19">
            <a:extLst>
              <a:ext uri="{FF2B5EF4-FFF2-40B4-BE49-F238E27FC236}">
                <a16:creationId xmlns:a16="http://schemas.microsoft.com/office/drawing/2014/main" id="{B2FC2E2A-0562-E349-F5E2-B8BC1D909176}"/>
              </a:ext>
            </a:extLst>
          </p:cNvPr>
          <p:cNvSpPr/>
          <p:nvPr/>
        </p:nvSpPr>
        <p:spPr>
          <a:xfrm>
            <a:off x="730237" y="5053058"/>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88173A8-6514-A2B7-9557-C998E50F426E}"/>
              </a:ext>
            </a:extLst>
          </p:cNvPr>
          <p:cNvSpPr/>
          <p:nvPr/>
        </p:nvSpPr>
        <p:spPr>
          <a:xfrm>
            <a:off x="730237" y="5583927"/>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4">
            <a:extLst>
              <a:ext uri="{FF2B5EF4-FFF2-40B4-BE49-F238E27FC236}">
                <a16:creationId xmlns:a16="http://schemas.microsoft.com/office/drawing/2014/main" id="{AA920E48-E33E-3733-078D-112F08951A40}"/>
              </a:ext>
            </a:extLst>
          </p:cNvPr>
          <p:cNvSpPr txBox="1">
            <a:spLocks/>
          </p:cNvSpPr>
          <p:nvPr/>
        </p:nvSpPr>
        <p:spPr>
          <a:xfrm>
            <a:off x="8127005" y="883604"/>
            <a:ext cx="4958086"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Resources</a:t>
            </a:r>
          </a:p>
        </p:txBody>
      </p:sp>
      <p:sp>
        <p:nvSpPr>
          <p:cNvPr id="23" name="Content Placeholder 4">
            <a:extLst>
              <a:ext uri="{FF2B5EF4-FFF2-40B4-BE49-F238E27FC236}">
                <a16:creationId xmlns:a16="http://schemas.microsoft.com/office/drawing/2014/main" id="{0C82906E-4749-A3E7-A89F-C3972107CB52}"/>
              </a:ext>
            </a:extLst>
          </p:cNvPr>
          <p:cNvSpPr txBox="1">
            <a:spLocks/>
          </p:cNvSpPr>
          <p:nvPr/>
        </p:nvSpPr>
        <p:spPr>
          <a:xfrm>
            <a:off x="8127005" y="1424766"/>
            <a:ext cx="9453883" cy="23957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endParaRPr lang="en-GB" sz="2000" b="0" dirty="0"/>
          </a:p>
        </p:txBody>
      </p:sp>
      <p:sp>
        <p:nvSpPr>
          <p:cNvPr id="24" name="Content Placeholder 4">
            <a:extLst>
              <a:ext uri="{FF2B5EF4-FFF2-40B4-BE49-F238E27FC236}">
                <a16:creationId xmlns:a16="http://schemas.microsoft.com/office/drawing/2014/main" id="{F8972A4D-772E-7044-E5BF-2BC0B9BB76CC}"/>
              </a:ext>
            </a:extLst>
          </p:cNvPr>
          <p:cNvSpPr txBox="1">
            <a:spLocks/>
          </p:cNvSpPr>
          <p:nvPr/>
        </p:nvSpPr>
        <p:spPr>
          <a:xfrm>
            <a:off x="8127005" y="1424766"/>
            <a:ext cx="9453883" cy="23957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t>Volunteer Dashboard</a:t>
            </a:r>
          </a:p>
          <a:p>
            <a:pPr algn="l">
              <a:spcAft>
                <a:spcPts val="1200"/>
              </a:spcAft>
            </a:pPr>
            <a:r>
              <a:rPr lang="en-GB" sz="2000" b="0" dirty="0"/>
              <a:t>Road Safety Resources</a:t>
            </a:r>
          </a:p>
        </p:txBody>
      </p:sp>
      <p:cxnSp>
        <p:nvCxnSpPr>
          <p:cNvPr id="26" name="Straight Connector 25">
            <a:extLst>
              <a:ext uri="{FF2B5EF4-FFF2-40B4-BE49-F238E27FC236}">
                <a16:creationId xmlns:a16="http://schemas.microsoft.com/office/drawing/2014/main" id="{0063F0F1-D51D-359C-232F-882DCC8AB3BB}"/>
              </a:ext>
            </a:extLst>
          </p:cNvPr>
          <p:cNvCxnSpPr>
            <a:cxnSpLocks/>
          </p:cNvCxnSpPr>
          <p:nvPr/>
        </p:nvCxnSpPr>
        <p:spPr>
          <a:xfrm>
            <a:off x="7826340" y="228600"/>
            <a:ext cx="0" cy="2195387"/>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F8EE16E-E360-6E78-9B5E-F1B8B887F619}"/>
              </a:ext>
            </a:extLst>
          </p:cNvPr>
          <p:cNvSpPr/>
          <p:nvPr/>
        </p:nvSpPr>
        <p:spPr>
          <a:xfrm>
            <a:off x="7659954" y="1424766"/>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C6CA4B3-7B99-B8F6-DDFF-487408B6A502}"/>
              </a:ext>
            </a:extLst>
          </p:cNvPr>
          <p:cNvSpPr/>
          <p:nvPr/>
        </p:nvSpPr>
        <p:spPr>
          <a:xfrm>
            <a:off x="7659954" y="1930115"/>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8EDE99EB-B485-FB0B-4BA6-0D03F2E1CDEF}"/>
              </a:ext>
            </a:extLst>
          </p:cNvPr>
          <p:cNvSpPr txBox="1">
            <a:spLocks/>
          </p:cNvSpPr>
          <p:nvPr/>
        </p:nvSpPr>
        <p:spPr>
          <a:xfrm>
            <a:off x="8165659" y="4279439"/>
            <a:ext cx="4958086"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Audience</a:t>
            </a:r>
          </a:p>
        </p:txBody>
      </p:sp>
      <p:sp>
        <p:nvSpPr>
          <p:cNvPr id="11" name="Content Placeholder 4">
            <a:extLst>
              <a:ext uri="{FF2B5EF4-FFF2-40B4-BE49-F238E27FC236}">
                <a16:creationId xmlns:a16="http://schemas.microsoft.com/office/drawing/2014/main" id="{F8BD1B69-05C2-EDC5-DF4C-50AA8EE59300}"/>
              </a:ext>
            </a:extLst>
          </p:cNvPr>
          <p:cNvSpPr txBox="1">
            <a:spLocks/>
          </p:cNvSpPr>
          <p:nvPr/>
        </p:nvSpPr>
        <p:spPr>
          <a:xfrm>
            <a:off x="8165660" y="4820601"/>
            <a:ext cx="4919432" cy="23957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t>No Q&amp;A option or Chat </a:t>
            </a:r>
          </a:p>
          <a:p>
            <a:pPr algn="l">
              <a:spcAft>
                <a:spcPts val="1200"/>
              </a:spcAft>
            </a:pPr>
            <a:r>
              <a:rPr lang="en-GB" sz="2000" b="0" dirty="0"/>
              <a:t>Don’t use the icons, specifically the hand raise option </a:t>
            </a:r>
          </a:p>
        </p:txBody>
      </p:sp>
      <p:cxnSp>
        <p:nvCxnSpPr>
          <p:cNvPr id="13" name="Straight Connector 12">
            <a:extLst>
              <a:ext uri="{FF2B5EF4-FFF2-40B4-BE49-F238E27FC236}">
                <a16:creationId xmlns:a16="http://schemas.microsoft.com/office/drawing/2014/main" id="{A71FE8CD-98C1-FC56-B169-096437F62A99}"/>
              </a:ext>
            </a:extLst>
          </p:cNvPr>
          <p:cNvCxnSpPr>
            <a:cxnSpLocks/>
          </p:cNvCxnSpPr>
          <p:nvPr/>
        </p:nvCxnSpPr>
        <p:spPr>
          <a:xfrm>
            <a:off x="7864994" y="3624435"/>
            <a:ext cx="0" cy="2195387"/>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E538AE3-99F7-B3AF-1D0A-F5C901FFE44F}"/>
              </a:ext>
            </a:extLst>
          </p:cNvPr>
          <p:cNvSpPr/>
          <p:nvPr/>
        </p:nvSpPr>
        <p:spPr>
          <a:xfrm>
            <a:off x="7698608" y="4820601"/>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430DF7-B2B0-6A2F-2802-6D07FC67347A}"/>
              </a:ext>
            </a:extLst>
          </p:cNvPr>
          <p:cNvSpPr/>
          <p:nvPr/>
        </p:nvSpPr>
        <p:spPr>
          <a:xfrm>
            <a:off x="7698608" y="5381705"/>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88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37743" y="637289"/>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For motorcycle observers… ​</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Consider how you position to give you the best view of the associate’s use of machine controls ​</a:t>
            </a:r>
          </a:p>
          <a:p>
            <a:pPr algn="l">
              <a:spcAft>
                <a:spcPts val="1200"/>
              </a:spcAft>
            </a:pPr>
            <a:r>
              <a:rPr lang="en-GB" sz="2000" b="0" dirty="0">
                <a:solidFill>
                  <a:schemeClr val="accent2"/>
                </a:solidFill>
              </a:rPr>
              <a:t>For example, look at their foot movement in relation to gears and brakes ​</a:t>
            </a:r>
          </a:p>
          <a:p>
            <a:pPr algn="l">
              <a:spcAft>
                <a:spcPts val="1200"/>
              </a:spcAft>
            </a:pPr>
            <a:r>
              <a:rPr lang="en-GB" sz="2000" b="0" dirty="0">
                <a:solidFill>
                  <a:schemeClr val="accent2"/>
                </a:solidFill>
              </a:rPr>
              <a:t>Look for clues to identify system faults, for example no brake light showing when there is a clear reduction in speed. Are they using the gears to slow or simply riding in a low gear?​</a:t>
            </a:r>
          </a:p>
          <a:p>
            <a:pPr algn="l">
              <a:spcAft>
                <a:spcPts val="1200"/>
              </a:spcAft>
            </a:pPr>
            <a:r>
              <a:rPr lang="en-GB" sz="2000" b="0" dirty="0">
                <a:solidFill>
                  <a:schemeClr val="accent2"/>
                </a:solidFill>
              </a:rPr>
              <a:t>In relation to your positioning, consider your following position, left or right of the rider and don’t’ get drawn in to their errors </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57440" y="412826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41111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10A5FA-2A2A-CE5A-0CAD-252C64D98C5E}"/>
              </a:ext>
            </a:extLst>
          </p:cNvPr>
          <p:cNvSpPr/>
          <p:nvPr/>
        </p:nvSpPr>
        <p:spPr>
          <a:xfrm>
            <a:off x="757440" y="3015849"/>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ar and motorcycle on a black background&#10;&#10;Description automatically generated">
            <a:extLst>
              <a:ext uri="{FF2B5EF4-FFF2-40B4-BE49-F238E27FC236}">
                <a16:creationId xmlns:a16="http://schemas.microsoft.com/office/drawing/2014/main" id="{BD494C79-5F1D-7045-9D57-F54900B39F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762" t="48827" r="20678" b="12195"/>
          <a:stretch/>
        </p:blipFill>
        <p:spPr>
          <a:xfrm>
            <a:off x="8658940" y="4461031"/>
            <a:ext cx="3194807" cy="2163337"/>
          </a:xfrm>
          <a:prstGeom prst="rect">
            <a:avLst/>
          </a:prstGeom>
        </p:spPr>
      </p:pic>
    </p:spTree>
    <p:extLst>
      <p:ext uri="{BB962C8B-B14F-4D97-AF65-F5344CB8AC3E}">
        <p14:creationId xmlns:p14="http://schemas.microsoft.com/office/powerpoint/2010/main" val="305468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37743" y="626137"/>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For car observers…</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You will need to be familiar with vehicle operating systems that differ from your own vehicle, for example, manual gear box v EV, automatics</a:t>
            </a:r>
          </a:p>
          <a:p>
            <a:pPr algn="l">
              <a:spcAft>
                <a:spcPts val="1200"/>
              </a:spcAft>
            </a:pPr>
            <a:r>
              <a:rPr lang="en-GB" sz="2000" b="0" dirty="0">
                <a:solidFill>
                  <a:schemeClr val="accent2"/>
                </a:solidFill>
              </a:rPr>
              <a:t>If you drive an automatic remember how you drove a manual gear box, this will help you develop the associate’s system application​</a:t>
            </a:r>
          </a:p>
          <a:p>
            <a:pPr algn="l">
              <a:spcAft>
                <a:spcPts val="1200"/>
              </a:spcAft>
            </a:pPr>
            <a:r>
              <a:rPr lang="en-GB" sz="2000" b="0" dirty="0">
                <a:solidFill>
                  <a:schemeClr val="accent2"/>
                </a:solidFill>
              </a:rPr>
              <a:t>Avoid distracting the driver, control the level of conversation in the car </a:t>
            </a:r>
          </a:p>
          <a:p>
            <a:pPr algn="l">
              <a:spcAft>
                <a:spcPts val="1200"/>
              </a:spcAft>
            </a:pPr>
            <a:r>
              <a:rPr lang="en-GB" sz="2000" b="0" dirty="0">
                <a:solidFill>
                  <a:schemeClr val="accent2"/>
                </a:solidFill>
              </a:rPr>
              <a:t>Respect your driver's personal space ​</a:t>
            </a:r>
          </a:p>
          <a:p>
            <a:pPr algn="l">
              <a:spcAft>
                <a:spcPts val="1200"/>
              </a:spcAft>
            </a:pPr>
            <a:r>
              <a:rPr lang="en-GB" sz="2000" b="0" dirty="0">
                <a:solidFill>
                  <a:schemeClr val="accent2"/>
                </a:solidFill>
              </a:rPr>
              <a:t>Concentrate, observe the associate, keep focussed</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38" y="246550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E385CD1-69A9-A3BA-3619-01A1882C8C76}"/>
              </a:ext>
            </a:extLst>
          </p:cNvPr>
          <p:cNvSpPr/>
          <p:nvPr/>
        </p:nvSpPr>
        <p:spPr>
          <a:xfrm>
            <a:off x="757438" y="436596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10A5FA-2A2A-CE5A-0CAD-252C64D98C5E}"/>
              </a:ext>
            </a:extLst>
          </p:cNvPr>
          <p:cNvSpPr/>
          <p:nvPr/>
        </p:nvSpPr>
        <p:spPr>
          <a:xfrm>
            <a:off x="757438" y="323923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E464611-A999-B485-DCA9-C36213065B4F}"/>
              </a:ext>
            </a:extLst>
          </p:cNvPr>
          <p:cNvSpPr/>
          <p:nvPr/>
        </p:nvSpPr>
        <p:spPr>
          <a:xfrm>
            <a:off x="757439" y="3843478"/>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ar and motorcycle on a black background&#10;&#10;Description automatically generated">
            <a:extLst>
              <a:ext uri="{FF2B5EF4-FFF2-40B4-BE49-F238E27FC236}">
                <a16:creationId xmlns:a16="http://schemas.microsoft.com/office/drawing/2014/main" id="{245B1870-683D-D12C-8304-67099FB636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5602" y="4698733"/>
            <a:ext cx="2732048" cy="2001605"/>
          </a:xfrm>
          <a:prstGeom prst="rect">
            <a:avLst/>
          </a:prstGeom>
        </p:spPr>
      </p:pic>
    </p:spTree>
    <p:extLst>
      <p:ext uri="{BB962C8B-B14F-4D97-AF65-F5344CB8AC3E}">
        <p14:creationId xmlns:p14="http://schemas.microsoft.com/office/powerpoint/2010/main" val="46595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37743" y="570382"/>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Your performance</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Your riding/driving must be to the highest standard to enable you to identify developmental points with your associate ​</a:t>
            </a:r>
          </a:p>
          <a:p>
            <a:pPr algn="l">
              <a:spcAft>
                <a:spcPts val="1200"/>
              </a:spcAft>
            </a:pPr>
            <a:r>
              <a:rPr lang="en-GB" sz="2000" b="0" dirty="0">
                <a:solidFill>
                  <a:schemeClr val="accent2"/>
                </a:solidFill>
              </a:rPr>
              <a:t>Quite simply, if you don’t get it right, how do you know if they are?​</a:t>
            </a:r>
          </a:p>
          <a:p>
            <a:pPr algn="l">
              <a:spcAft>
                <a:spcPts val="1200"/>
              </a:spcAft>
            </a:pPr>
            <a:r>
              <a:rPr lang="en-GB" sz="2000" b="0" dirty="0">
                <a:solidFill>
                  <a:schemeClr val="accent2"/>
                </a:solidFill>
              </a:rPr>
              <a:t>Ask yourself ‘what would I be doing for this hazard?’ ​</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0" y="159805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46007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10A5FA-2A2A-CE5A-0CAD-252C64D98C5E}"/>
              </a:ext>
            </a:extLst>
          </p:cNvPr>
          <p:cNvSpPr/>
          <p:nvPr/>
        </p:nvSpPr>
        <p:spPr>
          <a:xfrm>
            <a:off x="757440" y="2983564"/>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06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854F-B62C-DE28-A29E-FBA5D1AEC459}"/>
              </a:ext>
            </a:extLst>
          </p:cNvPr>
          <p:cNvSpPr>
            <a:spLocks noGrp="1"/>
          </p:cNvSpPr>
          <p:nvPr>
            <p:ph type="ctrTitle"/>
          </p:nvPr>
        </p:nvSpPr>
        <p:spPr>
          <a:xfrm>
            <a:off x="1019175" y="2938336"/>
            <a:ext cx="10153650" cy="981327"/>
          </a:xfrm>
        </p:spPr>
        <p:txBody>
          <a:bodyPr>
            <a:normAutofit/>
          </a:bodyPr>
          <a:lstStyle/>
          <a:p>
            <a:r>
              <a:rPr lang="en-US" sz="6000" dirty="0"/>
              <a:t>Resources ​</a:t>
            </a:r>
          </a:p>
        </p:txBody>
      </p:sp>
    </p:spTree>
    <p:extLst>
      <p:ext uri="{BB962C8B-B14F-4D97-AF65-F5344CB8AC3E}">
        <p14:creationId xmlns:p14="http://schemas.microsoft.com/office/powerpoint/2010/main" val="2780768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Equality, Diversity and Inclusion ​</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Demonstrate the RoadSmart Values and Behaviours</a:t>
            </a:r>
          </a:p>
          <a:p>
            <a:pPr algn="l">
              <a:spcAft>
                <a:spcPts val="1200"/>
              </a:spcAft>
            </a:pPr>
            <a:r>
              <a:rPr lang="en-GB" sz="2000" b="0" dirty="0">
                <a:solidFill>
                  <a:schemeClr val="accent2"/>
                </a:solidFill>
              </a:rPr>
              <a:t>Uphold the reputation of IAM RoadSmart and set a positive example to others ​</a:t>
            </a:r>
          </a:p>
          <a:p>
            <a:pPr algn="l">
              <a:spcAft>
                <a:spcPts val="1200"/>
              </a:spcAft>
            </a:pPr>
            <a:r>
              <a:rPr lang="en-GB" sz="2000" b="0" dirty="0">
                <a:solidFill>
                  <a:schemeClr val="accent2"/>
                </a:solidFill>
              </a:rPr>
              <a:t>Be courteous and respect other people’s views, interests, and uniqueness ​</a:t>
            </a:r>
          </a:p>
          <a:p>
            <a:pPr algn="l">
              <a:spcAft>
                <a:spcPts val="1200"/>
              </a:spcAft>
            </a:pPr>
            <a:r>
              <a:rPr lang="en-GB" sz="2000" b="0" dirty="0">
                <a:solidFill>
                  <a:schemeClr val="accent2"/>
                </a:solidFill>
              </a:rPr>
              <a:t>Challenge inappropriate behaviour, discrimination and/or unfair treatment appropriately</a:t>
            </a:r>
          </a:p>
          <a:p>
            <a:pPr algn="l">
              <a:spcAft>
                <a:spcPts val="1200"/>
              </a:spcAft>
            </a:pPr>
            <a:r>
              <a:rPr lang="en-GB" sz="2000" b="0" dirty="0">
                <a:solidFill>
                  <a:schemeClr val="accent2"/>
                </a:solidFill>
              </a:rPr>
              <a:t>Discuss any problems or issues in a reasonable and constructive manner ​</a:t>
            </a:r>
          </a:p>
          <a:p>
            <a:pPr algn="l">
              <a:spcAft>
                <a:spcPts val="1200"/>
              </a:spcAft>
            </a:pPr>
            <a:r>
              <a:rPr lang="en-GB" sz="2000" b="0" dirty="0">
                <a:solidFill>
                  <a:schemeClr val="accent2"/>
                </a:solidFill>
              </a:rPr>
              <a:t>Ask for guidance and support when required ​</a:t>
            </a:r>
          </a:p>
          <a:p>
            <a:pPr algn="l">
              <a:spcAft>
                <a:spcPts val="1200"/>
              </a:spcAft>
            </a:pPr>
            <a:r>
              <a:rPr lang="en-GB" sz="2000" b="0" dirty="0">
                <a:solidFill>
                  <a:schemeClr val="accent2"/>
                </a:solidFill>
              </a:rPr>
              <a:t>Be reliable and considerate to fellow volunteers​</a:t>
            </a:r>
          </a:p>
          <a:p>
            <a:pPr algn="l">
              <a:spcAft>
                <a:spcPts val="1200"/>
              </a:spcAft>
            </a:pPr>
            <a:r>
              <a:rPr lang="en-GB" sz="2000" b="0" dirty="0">
                <a:solidFill>
                  <a:schemeClr val="accent2"/>
                </a:solidFill>
              </a:rPr>
              <a:t>Remember Safeguarding and Zero Tolerance</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51689" y="406164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19244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E385CD1-69A9-A3BA-3619-01A1882C8C76}"/>
              </a:ext>
            </a:extLst>
          </p:cNvPr>
          <p:cNvSpPr/>
          <p:nvPr/>
        </p:nvSpPr>
        <p:spPr>
          <a:xfrm>
            <a:off x="743300" y="330997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10A5FA-2A2A-CE5A-0CAD-252C64D98C5E}"/>
              </a:ext>
            </a:extLst>
          </p:cNvPr>
          <p:cNvSpPr/>
          <p:nvPr/>
        </p:nvSpPr>
        <p:spPr>
          <a:xfrm>
            <a:off x="757440" y="272708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D6B35D-2443-11A8-D03E-30FB7E862020}"/>
              </a:ext>
            </a:extLst>
          </p:cNvPr>
          <p:cNvSpPr/>
          <p:nvPr/>
        </p:nvSpPr>
        <p:spPr>
          <a:xfrm>
            <a:off x="743300" y="464453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359F37-C004-C1A5-3171-FB5A7545FBCE}"/>
              </a:ext>
            </a:extLst>
          </p:cNvPr>
          <p:cNvSpPr/>
          <p:nvPr/>
        </p:nvSpPr>
        <p:spPr>
          <a:xfrm>
            <a:off x="746151" y="517249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AFF721-3CA4-954A-70FB-C7D2EAFBBCA7}"/>
              </a:ext>
            </a:extLst>
          </p:cNvPr>
          <p:cNvSpPr/>
          <p:nvPr/>
        </p:nvSpPr>
        <p:spPr>
          <a:xfrm>
            <a:off x="740400" y="573045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close up of a wheel&#10;&#10;Description automatically generated">
            <a:extLst>
              <a:ext uri="{FF2B5EF4-FFF2-40B4-BE49-F238E27FC236}">
                <a16:creationId xmlns:a16="http://schemas.microsoft.com/office/drawing/2014/main" id="{DFDC0AEE-5D0E-CB65-F065-5DDD262D14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48626" y="3215478"/>
            <a:ext cx="2286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5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10199762"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Social Media behaviours ​</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Don’t be abusive, rude or any way hurtful towards others. This includes other contributors on this site, IAM RoadSmart staff and any other individual/organisation</a:t>
            </a:r>
          </a:p>
          <a:p>
            <a:pPr algn="l">
              <a:spcAft>
                <a:spcPts val="1200"/>
              </a:spcAft>
            </a:pPr>
            <a:r>
              <a:rPr lang="en-GB" sz="2000" b="0" dirty="0">
                <a:solidFill>
                  <a:schemeClr val="accent2"/>
                </a:solidFill>
              </a:rPr>
              <a:t>Stay on topic. It is not a forum for individual grievances or personal concerns​</a:t>
            </a:r>
          </a:p>
          <a:p>
            <a:pPr algn="l">
              <a:spcAft>
                <a:spcPts val="1200"/>
              </a:spcAft>
            </a:pPr>
            <a:r>
              <a:rPr lang="en-GB" sz="2000" b="0" dirty="0">
                <a:solidFill>
                  <a:schemeClr val="accent2"/>
                </a:solidFill>
              </a:rPr>
              <a:t>Please do not post inflammatory or aggressively negative comments about IAM RoadSmart or our content. We are happy for constructive debate to be had but reserve the right to edit, hide, or remove posts that we believe to be damaging to our reputation</a:t>
            </a:r>
          </a:p>
          <a:p>
            <a:pPr algn="l">
              <a:spcAft>
                <a:spcPts val="1200"/>
              </a:spcAft>
            </a:pPr>
            <a:r>
              <a:rPr lang="en-GB" sz="2000" b="0" dirty="0">
                <a:solidFill>
                  <a:schemeClr val="accent2"/>
                </a:solidFill>
              </a:rPr>
              <a:t>Keep it civil and respectful. Do not use swear words or offensive language. We will immediately remove any comments we deem to be racist, sexist, or discriminatory towards any group of individuals</a:t>
            </a:r>
          </a:p>
          <a:p>
            <a:pPr algn="l">
              <a:spcAft>
                <a:spcPts val="1200"/>
              </a:spcAft>
            </a:pPr>
            <a:r>
              <a:rPr lang="en-GB" sz="2000" b="0" dirty="0">
                <a:solidFill>
                  <a:schemeClr val="accent2"/>
                </a:solidFill>
              </a:rPr>
              <a:t>We will block any contributor that overtly or persistently goes against our group rules</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48014" y="2975208"/>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41673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D6B35D-2443-11A8-D03E-30FB7E862020}"/>
              </a:ext>
            </a:extLst>
          </p:cNvPr>
          <p:cNvSpPr/>
          <p:nvPr/>
        </p:nvSpPr>
        <p:spPr>
          <a:xfrm>
            <a:off x="759553" y="435283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AFF721-3CA4-954A-70FB-C7D2EAFBBCA7}"/>
              </a:ext>
            </a:extLst>
          </p:cNvPr>
          <p:cNvSpPr/>
          <p:nvPr/>
        </p:nvSpPr>
        <p:spPr>
          <a:xfrm>
            <a:off x="757440" y="539768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7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8678233"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Where do I find Observer resources? ​</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Headlight</a:t>
            </a:r>
          </a:p>
          <a:p>
            <a:pPr algn="l">
              <a:spcAft>
                <a:spcPts val="1200"/>
              </a:spcAft>
            </a:pPr>
            <a:r>
              <a:rPr lang="en-GB" sz="2000" b="0" dirty="0">
                <a:solidFill>
                  <a:schemeClr val="accent2"/>
                </a:solidFill>
              </a:rPr>
              <a:t>Update My Profile </a:t>
            </a:r>
          </a:p>
          <a:p>
            <a:pPr algn="l">
              <a:spcAft>
                <a:spcPts val="1200"/>
              </a:spcAft>
            </a:pPr>
            <a:r>
              <a:rPr lang="en-GB" sz="2000" b="0" dirty="0">
                <a:solidFill>
                  <a:schemeClr val="accent2"/>
                </a:solidFill>
              </a:rPr>
              <a:t>Run sheets on dashboard​</a:t>
            </a:r>
          </a:p>
          <a:p>
            <a:pPr algn="l">
              <a:spcAft>
                <a:spcPts val="1200"/>
              </a:spcAft>
            </a:pPr>
            <a:r>
              <a:rPr lang="en-GB" sz="2000" b="0" dirty="0">
                <a:solidFill>
                  <a:schemeClr val="accent2"/>
                </a:solidFill>
              </a:rPr>
              <a:t>Road safety resources</a:t>
            </a:r>
          </a:p>
          <a:p>
            <a:pPr algn="l">
              <a:spcAft>
                <a:spcPts val="1200"/>
              </a:spcAft>
            </a:pPr>
            <a:r>
              <a:rPr lang="en-GB" sz="2000" b="0" dirty="0">
                <a:solidFill>
                  <a:schemeClr val="accent2"/>
                </a:solidFill>
              </a:rPr>
              <a:t>Volunteer resources on the dashboard </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screenshot of a computer&#10;&#10;Description automatically generated">
            <a:extLst>
              <a:ext uri="{FF2B5EF4-FFF2-40B4-BE49-F238E27FC236}">
                <a16:creationId xmlns:a16="http://schemas.microsoft.com/office/drawing/2014/main" id="{E7AF556F-CA7A-9A00-5342-3781D58893D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579842" y="1694356"/>
            <a:ext cx="2092231" cy="442836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CB6EDD-2DD3-D0DC-3079-324C35BE91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8498" y="1634461"/>
            <a:ext cx="3281344" cy="459281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B0B34F2-E7A4-DDD7-F4B2-A931841A833A}"/>
              </a:ext>
            </a:extLst>
          </p:cNvPr>
          <p:cNvSpPr/>
          <p:nvPr/>
        </p:nvSpPr>
        <p:spPr>
          <a:xfrm>
            <a:off x="743301" y="2175105"/>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DA11B5A-6828-F181-DB4F-4BB7F5ADB21D}"/>
              </a:ext>
            </a:extLst>
          </p:cNvPr>
          <p:cNvSpPr/>
          <p:nvPr/>
        </p:nvSpPr>
        <p:spPr>
          <a:xfrm>
            <a:off x="755504" y="271155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7EE3DFD-F5B3-A807-BE1F-D422E32BF178}"/>
              </a:ext>
            </a:extLst>
          </p:cNvPr>
          <p:cNvSpPr/>
          <p:nvPr/>
        </p:nvSpPr>
        <p:spPr>
          <a:xfrm>
            <a:off x="743301" y="324800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FAFA2E4-983D-58F3-B959-09E815ABF6B5}"/>
              </a:ext>
            </a:extLst>
          </p:cNvPr>
          <p:cNvSpPr/>
          <p:nvPr/>
        </p:nvSpPr>
        <p:spPr>
          <a:xfrm>
            <a:off x="743300" y="3829102"/>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06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247170" y="676448"/>
            <a:ext cx="10199762"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Remember</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37743" y="1598052"/>
            <a:ext cx="9453883" cy="52599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​Reflect on guidance session and consider if the learning material could have been presented differently</a:t>
            </a:r>
          </a:p>
          <a:p>
            <a:pPr algn="l">
              <a:spcAft>
                <a:spcPts val="1200"/>
              </a:spcAft>
            </a:pPr>
            <a:r>
              <a:rPr lang="en-GB" sz="2000" b="0" dirty="0">
                <a:solidFill>
                  <a:schemeClr val="accent2"/>
                </a:solidFill>
              </a:rPr>
              <a:t>Self-evaluate your own performance</a:t>
            </a:r>
          </a:p>
          <a:p>
            <a:pPr algn="l">
              <a:spcAft>
                <a:spcPts val="1200"/>
              </a:spcAft>
            </a:pPr>
            <a:r>
              <a:rPr lang="en-GB" sz="2000" b="0" dirty="0">
                <a:solidFill>
                  <a:schemeClr val="accent2"/>
                </a:solidFill>
              </a:rPr>
              <a:t>If you have any questions, please ask your in-house experts:</a:t>
            </a:r>
          </a:p>
          <a:p>
            <a:pPr algn="l">
              <a:spcAft>
                <a:spcPts val="1200"/>
              </a:spcAft>
            </a:pPr>
            <a:r>
              <a:rPr lang="en-GB" sz="1600" b="0" dirty="0">
                <a:solidFill>
                  <a:schemeClr val="accent2"/>
                </a:solidFill>
              </a:rPr>
              <a:t>-Chief Observer</a:t>
            </a:r>
          </a:p>
          <a:p>
            <a:pPr algn="l">
              <a:spcAft>
                <a:spcPts val="1200"/>
              </a:spcAft>
            </a:pPr>
            <a:r>
              <a:rPr lang="en-GB" sz="1600" b="0" dirty="0">
                <a:solidFill>
                  <a:schemeClr val="accent2"/>
                </a:solidFill>
              </a:rPr>
              <a:t>-Training leads/managers</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63865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54590" y="302843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CA0E35-6358-3CBB-2B22-AA26D971A831}"/>
              </a:ext>
            </a:extLst>
          </p:cNvPr>
          <p:cNvSpPr/>
          <p:nvPr/>
        </p:nvSpPr>
        <p:spPr>
          <a:xfrm>
            <a:off x="757440" y="2416737"/>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12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B9CCA0-66DC-E2CF-7785-A559477CEA8E}"/>
              </a:ext>
            </a:extLst>
          </p:cNvPr>
          <p:cNvSpPr txBox="1">
            <a:spLocks/>
          </p:cNvSpPr>
          <p:nvPr/>
        </p:nvSpPr>
        <p:spPr>
          <a:xfrm>
            <a:off x="3554444" y="1437222"/>
            <a:ext cx="4365811" cy="2340615"/>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200" dirty="0">
                <a:solidFill>
                  <a:srgbClr val="00B2E2"/>
                </a:solidFill>
              </a:rPr>
              <a:t>Thank you</a:t>
            </a:r>
            <a:endParaRPr lang="en-GB" sz="3200" dirty="0">
              <a:solidFill>
                <a:srgbClr val="00B2E2"/>
              </a:solidFill>
            </a:endParaRPr>
          </a:p>
        </p:txBody>
      </p:sp>
      <p:sp>
        <p:nvSpPr>
          <p:cNvPr id="2" name="Content Placeholder 4">
            <a:extLst>
              <a:ext uri="{FF2B5EF4-FFF2-40B4-BE49-F238E27FC236}">
                <a16:creationId xmlns:a16="http://schemas.microsoft.com/office/drawing/2014/main" id="{0CBDD668-0AF4-B7FC-C51E-9D7CCCB70506}"/>
              </a:ext>
            </a:extLst>
          </p:cNvPr>
          <p:cNvSpPr txBox="1">
            <a:spLocks/>
          </p:cNvSpPr>
          <p:nvPr/>
        </p:nvSpPr>
        <p:spPr>
          <a:xfrm>
            <a:off x="2865720" y="3429000"/>
            <a:ext cx="5743260" cy="6976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t>​Thank you for attending our webinar and for your commitment, energy and enthusiasm for observing.</a:t>
            </a:r>
            <a:endParaRPr lang="en-GB" sz="1600" b="0" dirty="0"/>
          </a:p>
        </p:txBody>
      </p:sp>
    </p:spTree>
    <p:extLst>
      <p:ext uri="{BB962C8B-B14F-4D97-AF65-F5344CB8AC3E}">
        <p14:creationId xmlns:p14="http://schemas.microsoft.com/office/powerpoint/2010/main" val="1499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854F-B62C-DE28-A29E-FBA5D1AEC459}"/>
              </a:ext>
            </a:extLst>
          </p:cNvPr>
          <p:cNvSpPr>
            <a:spLocks noGrp="1"/>
          </p:cNvSpPr>
          <p:nvPr>
            <p:ph type="ctrTitle"/>
          </p:nvPr>
        </p:nvSpPr>
        <p:spPr>
          <a:xfrm>
            <a:off x="1019175" y="2938336"/>
            <a:ext cx="10153650" cy="981327"/>
          </a:xfrm>
        </p:spPr>
        <p:txBody>
          <a:bodyPr>
            <a:normAutofit fontScale="90000"/>
          </a:bodyPr>
          <a:lstStyle/>
          <a:p>
            <a:r>
              <a:rPr lang="en-US" sz="6000" dirty="0"/>
              <a:t>Delivering an Observed Session ​</a:t>
            </a:r>
          </a:p>
        </p:txBody>
      </p:sp>
    </p:spTree>
    <p:extLst>
      <p:ext uri="{BB962C8B-B14F-4D97-AF65-F5344CB8AC3E}">
        <p14:creationId xmlns:p14="http://schemas.microsoft.com/office/powerpoint/2010/main" val="54340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pic>
        <p:nvPicPr>
          <p:cNvPr id="6" name="Picture 5" descr="A curved road with white dots&#10;&#10;Description automatically generated">
            <a:extLst>
              <a:ext uri="{FF2B5EF4-FFF2-40B4-BE49-F238E27FC236}">
                <a16:creationId xmlns:a16="http://schemas.microsoft.com/office/drawing/2014/main" id="{2430A562-A771-5443-14F3-3986B90967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428999"/>
            <a:ext cx="12192000" cy="2982649"/>
          </a:xfrm>
          <a:prstGeom prst="rect">
            <a:avLst/>
          </a:prstGeom>
        </p:spPr>
      </p:pic>
      <p:pic>
        <p:nvPicPr>
          <p:cNvPr id="18" name="Picture 17" descr="A white line on a black background&#10;&#10;Description automatically generated">
            <a:extLst>
              <a:ext uri="{FF2B5EF4-FFF2-40B4-BE49-F238E27FC236}">
                <a16:creationId xmlns:a16="http://schemas.microsoft.com/office/drawing/2014/main" id="{C383980C-BFF9-F865-19D8-A8B67FC7A3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6382" y="4293715"/>
            <a:ext cx="872081" cy="1253218"/>
          </a:xfrm>
          <a:prstGeom prst="rect">
            <a:avLst/>
          </a:prstGeom>
        </p:spPr>
      </p:pic>
      <p:pic>
        <p:nvPicPr>
          <p:cNvPr id="19" name="Picture 18" descr="A white line on a black background&#10;&#10;Description automatically generated">
            <a:extLst>
              <a:ext uri="{FF2B5EF4-FFF2-40B4-BE49-F238E27FC236}">
                <a16:creationId xmlns:a16="http://schemas.microsoft.com/office/drawing/2014/main" id="{09016ABD-9C31-6B4C-F36B-6CED9AD7E0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70975" y="2515435"/>
            <a:ext cx="826878" cy="1190068"/>
          </a:xfrm>
          <a:prstGeom prst="rect">
            <a:avLst/>
          </a:prstGeom>
        </p:spPr>
      </p:pic>
      <p:sp>
        <p:nvSpPr>
          <p:cNvPr id="21" name="Content Placeholder 4">
            <a:extLst>
              <a:ext uri="{FF2B5EF4-FFF2-40B4-BE49-F238E27FC236}">
                <a16:creationId xmlns:a16="http://schemas.microsoft.com/office/drawing/2014/main" id="{B9893E81-BBEE-6837-4288-355C5DD5AB60}"/>
              </a:ext>
            </a:extLst>
          </p:cNvPr>
          <p:cNvSpPr txBox="1">
            <a:spLocks/>
          </p:cNvSpPr>
          <p:nvPr/>
        </p:nvSpPr>
        <p:spPr>
          <a:xfrm>
            <a:off x="1467044" y="1689596"/>
            <a:ext cx="3434739" cy="77634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Plan the guidance session to suit the Associate’s needs</a:t>
            </a:r>
          </a:p>
        </p:txBody>
      </p:sp>
      <p:sp>
        <p:nvSpPr>
          <p:cNvPr id="22" name="Content Placeholder 4">
            <a:extLst>
              <a:ext uri="{FF2B5EF4-FFF2-40B4-BE49-F238E27FC236}">
                <a16:creationId xmlns:a16="http://schemas.microsoft.com/office/drawing/2014/main" id="{A3B113CF-803E-9D16-5DD2-8ED67995885E}"/>
              </a:ext>
            </a:extLst>
          </p:cNvPr>
          <p:cNvSpPr txBox="1">
            <a:spLocks/>
          </p:cNvSpPr>
          <p:nvPr/>
        </p:nvSpPr>
        <p:spPr>
          <a:xfrm>
            <a:off x="4417867" y="3428999"/>
            <a:ext cx="3677370" cy="47778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Devise a route that matches the time available and session objectives</a:t>
            </a:r>
          </a:p>
        </p:txBody>
      </p:sp>
      <p:sp>
        <p:nvSpPr>
          <p:cNvPr id="23" name="Content Placeholder 4">
            <a:extLst>
              <a:ext uri="{FF2B5EF4-FFF2-40B4-BE49-F238E27FC236}">
                <a16:creationId xmlns:a16="http://schemas.microsoft.com/office/drawing/2014/main" id="{96E2C717-7584-C0FA-593E-8CEACF5177BB}"/>
              </a:ext>
            </a:extLst>
          </p:cNvPr>
          <p:cNvSpPr txBox="1">
            <a:spLocks/>
          </p:cNvSpPr>
          <p:nvPr/>
        </p:nvSpPr>
        <p:spPr>
          <a:xfrm>
            <a:off x="7186612" y="1689596"/>
            <a:ext cx="4216718" cy="42539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Plan to meet and finish in a safe, public place with access to facilities</a:t>
            </a:r>
          </a:p>
        </p:txBody>
      </p:sp>
      <p:pic>
        <p:nvPicPr>
          <p:cNvPr id="25" name="Picture 24" descr="A couple of blue pointers with white lines and dots&#10;&#10;Description automatically generated">
            <a:extLst>
              <a:ext uri="{FF2B5EF4-FFF2-40B4-BE49-F238E27FC236}">
                <a16:creationId xmlns:a16="http://schemas.microsoft.com/office/drawing/2014/main" id="{62DEC072-0746-2E51-3518-70FCA6066CD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58529" y="2465396"/>
            <a:ext cx="862496" cy="1190068"/>
          </a:xfrm>
          <a:prstGeom prst="rect">
            <a:avLst/>
          </a:prstGeom>
        </p:spPr>
      </p:pic>
      <p:sp>
        <p:nvSpPr>
          <p:cNvPr id="26" name="Content Placeholder 4">
            <a:extLst>
              <a:ext uri="{FF2B5EF4-FFF2-40B4-BE49-F238E27FC236}">
                <a16:creationId xmlns:a16="http://schemas.microsoft.com/office/drawing/2014/main" id="{49E8B937-5BF6-DCC7-B72A-C666187D1F12}"/>
              </a:ext>
            </a:extLst>
          </p:cNvPr>
          <p:cNvSpPr txBox="1">
            <a:spLocks/>
          </p:cNvSpPr>
          <p:nvPr/>
        </p:nvSpPr>
        <p:spPr>
          <a:xfrm>
            <a:off x="1380168" y="470056"/>
            <a:ext cx="6702676"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Planning and preparation​</a:t>
            </a:r>
          </a:p>
        </p:txBody>
      </p:sp>
      <p:pic>
        <p:nvPicPr>
          <p:cNvPr id="28" name="Picture 27" descr="A couple of blue pointers with white dots and a white circle&#10;&#10;Description automatically generated">
            <a:extLst>
              <a:ext uri="{FF2B5EF4-FFF2-40B4-BE49-F238E27FC236}">
                <a16:creationId xmlns:a16="http://schemas.microsoft.com/office/drawing/2014/main" id="{CB4238F0-6DB0-D0F2-3F91-8A6E77DE756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58529" y="2515435"/>
            <a:ext cx="802595" cy="1190068"/>
          </a:xfrm>
          <a:prstGeom prst="rect">
            <a:avLst/>
          </a:prstGeom>
        </p:spPr>
      </p:pic>
    </p:spTree>
    <p:extLst>
      <p:ext uri="{BB962C8B-B14F-4D97-AF65-F5344CB8AC3E}">
        <p14:creationId xmlns:p14="http://schemas.microsoft.com/office/powerpoint/2010/main" val="412222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380168" y="470056"/>
            <a:ext cx="6702676"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Planning and preparation​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247171" y="1427221"/>
            <a:ext cx="9453883" cy="436752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Base the guidance session around: ​</a:t>
            </a:r>
          </a:p>
          <a:p>
            <a:pPr algn="l">
              <a:spcAft>
                <a:spcPts val="1200"/>
              </a:spcAft>
            </a:pPr>
            <a:r>
              <a:rPr lang="en-GB" sz="2000" b="0" dirty="0">
                <a:solidFill>
                  <a:schemeClr val="accent2"/>
                </a:solidFill>
              </a:rPr>
              <a:t>- </a:t>
            </a:r>
            <a:r>
              <a:rPr lang="en-GB" sz="1600" b="0" dirty="0">
                <a:solidFill>
                  <a:schemeClr val="accent2"/>
                </a:solidFill>
              </a:rPr>
              <a:t>course material​</a:t>
            </a:r>
          </a:p>
          <a:p>
            <a:pPr algn="l">
              <a:spcAft>
                <a:spcPts val="1200"/>
              </a:spcAft>
            </a:pPr>
            <a:r>
              <a:rPr lang="en-GB" sz="1600" b="0" dirty="0">
                <a:solidFill>
                  <a:schemeClr val="accent2"/>
                </a:solidFill>
              </a:rPr>
              <a:t>- the competency sheets​</a:t>
            </a:r>
          </a:p>
          <a:p>
            <a:pPr algn="l">
              <a:spcAft>
                <a:spcPts val="1200"/>
              </a:spcAft>
            </a:pPr>
            <a:r>
              <a:rPr lang="en-GB" sz="1600" b="0" dirty="0">
                <a:solidFill>
                  <a:schemeClr val="accent2"/>
                </a:solidFill>
              </a:rPr>
              <a:t>- the previous Development Plan​</a:t>
            </a:r>
          </a:p>
          <a:p>
            <a:pPr algn="l">
              <a:spcAft>
                <a:spcPts val="1200"/>
              </a:spcAft>
            </a:pPr>
            <a:r>
              <a:rPr lang="en-GB" sz="2000" b="0" dirty="0">
                <a:solidFill>
                  <a:schemeClr val="accent2"/>
                </a:solidFill>
              </a:rPr>
              <a:t>This will help to identify the Associate’s specific needs​</a:t>
            </a:r>
          </a:p>
          <a:p>
            <a:pPr algn="l">
              <a:spcAft>
                <a:spcPts val="1200"/>
              </a:spcAft>
            </a:pPr>
            <a:r>
              <a:rPr lang="en-GB" sz="2000" b="0" dirty="0">
                <a:solidFill>
                  <a:schemeClr val="accent2"/>
                </a:solidFill>
              </a:rPr>
              <a:t>You will have an agenda for the session, so will the Associate</a:t>
            </a:r>
          </a:p>
          <a:p>
            <a:pPr algn="l">
              <a:spcAft>
                <a:spcPts val="1200"/>
              </a:spcAft>
            </a:pPr>
            <a:r>
              <a:rPr lang="en-GB" sz="2000" b="0" dirty="0">
                <a:solidFill>
                  <a:schemeClr val="accent2"/>
                </a:solidFill>
              </a:rPr>
              <a:t>Relate session to the type of vehicle </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42722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C46A7C-B3D3-2FFF-C41A-D6C4A8A149C0}"/>
              </a:ext>
            </a:extLst>
          </p:cNvPr>
          <p:cNvSpPr/>
          <p:nvPr/>
        </p:nvSpPr>
        <p:spPr>
          <a:xfrm>
            <a:off x="757441" y="463453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EDCEFB-BB80-EE76-F5BB-77ED713C133A}"/>
              </a:ext>
            </a:extLst>
          </p:cNvPr>
          <p:cNvSpPr/>
          <p:nvPr/>
        </p:nvSpPr>
        <p:spPr>
          <a:xfrm>
            <a:off x="748014" y="4078593"/>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sitting in a car reading a book&#10;&#10;Description automatically generated">
            <a:extLst>
              <a:ext uri="{FF2B5EF4-FFF2-40B4-BE49-F238E27FC236}">
                <a16:creationId xmlns:a16="http://schemas.microsoft.com/office/drawing/2014/main" id="{1698FBBA-6AEB-0509-61AD-4CF3C790CD69}"/>
              </a:ext>
            </a:extLst>
          </p:cNvPr>
          <p:cNvPicPr>
            <a:picLocks noChangeAspect="1"/>
          </p:cNvPicPr>
          <p:nvPr/>
        </p:nvPicPr>
        <p:blipFill>
          <a:blip r:embed="rId3"/>
          <a:stretch>
            <a:fillRect/>
          </a:stretch>
        </p:blipFill>
        <p:spPr>
          <a:xfrm>
            <a:off x="3257107" y="0"/>
            <a:ext cx="9144000" cy="6858000"/>
          </a:xfrm>
          <a:prstGeom prst="rect">
            <a:avLst/>
          </a:prstGeom>
        </p:spPr>
      </p:pic>
      <p:sp>
        <p:nvSpPr>
          <p:cNvPr id="2" name="Oval 1">
            <a:extLst>
              <a:ext uri="{FF2B5EF4-FFF2-40B4-BE49-F238E27FC236}">
                <a16:creationId xmlns:a16="http://schemas.microsoft.com/office/drawing/2014/main" id="{16B6D45A-9832-572C-A851-D9FDF1F84D8C}"/>
              </a:ext>
            </a:extLst>
          </p:cNvPr>
          <p:cNvSpPr/>
          <p:nvPr/>
        </p:nvSpPr>
        <p:spPr>
          <a:xfrm>
            <a:off x="757441" y="352265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5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4" name="Rounded Rectangle 5">
            <a:extLst>
              <a:ext uri="{FF2B5EF4-FFF2-40B4-BE49-F238E27FC236}">
                <a16:creationId xmlns:a16="http://schemas.microsoft.com/office/drawing/2014/main" id="{C2E54467-8BE3-8E0A-30CF-8EC29BAF3704}"/>
              </a:ext>
            </a:extLst>
          </p:cNvPr>
          <p:cNvSpPr/>
          <p:nvPr/>
        </p:nvSpPr>
        <p:spPr>
          <a:xfrm>
            <a:off x="1380166" y="2121479"/>
            <a:ext cx="5477831" cy="3476502"/>
          </a:xfrm>
          <a:prstGeom prst="roundRect">
            <a:avLst>
              <a:gd name="adj" fmla="val 450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2"/>
              </a:solidFill>
              <a:latin typeface="Titillium Web" pitchFamily="2" charset="77"/>
            </a:endParaRPr>
          </a:p>
        </p:txBody>
      </p:sp>
      <p:sp>
        <p:nvSpPr>
          <p:cNvPr id="6" name="Rounded Rectangle 6">
            <a:extLst>
              <a:ext uri="{FF2B5EF4-FFF2-40B4-BE49-F238E27FC236}">
                <a16:creationId xmlns:a16="http://schemas.microsoft.com/office/drawing/2014/main" id="{46EA562C-566F-9836-CAF0-8C27407B3879}"/>
              </a:ext>
            </a:extLst>
          </p:cNvPr>
          <p:cNvSpPr/>
          <p:nvPr/>
        </p:nvSpPr>
        <p:spPr>
          <a:xfrm>
            <a:off x="7814403" y="2121480"/>
            <a:ext cx="3858981" cy="3476502"/>
          </a:xfrm>
          <a:prstGeom prst="roundRect">
            <a:avLst>
              <a:gd name="adj" fmla="val 450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Titillium Web" pitchFamily="2" charset="77"/>
            </a:endParaRPr>
          </a:p>
        </p:txBody>
      </p:sp>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380168" y="470056"/>
            <a:ext cx="6702676"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Planning and preparation​</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232982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F4EA823B-C989-9B47-5ABE-021C36C0B8D3}"/>
              </a:ext>
            </a:extLst>
          </p:cNvPr>
          <p:cNvSpPr txBox="1">
            <a:spLocks/>
          </p:cNvSpPr>
          <p:nvPr/>
        </p:nvSpPr>
        <p:spPr>
          <a:xfrm>
            <a:off x="1380168" y="1260019"/>
            <a:ext cx="4958086"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solidFill>
                  <a:schemeClr val="accent2"/>
                </a:solidFill>
              </a:rPr>
              <a:t>Course material</a:t>
            </a:r>
          </a:p>
        </p:txBody>
      </p:sp>
      <p:pic>
        <p:nvPicPr>
          <p:cNvPr id="1026" name="Picture 2" descr="A blue background with yellow vehicles and text&#10;&#10;Description automatically generated">
            <a:extLst>
              <a:ext uri="{FF2B5EF4-FFF2-40B4-BE49-F238E27FC236}">
                <a16:creationId xmlns:a16="http://schemas.microsoft.com/office/drawing/2014/main" id="{200EDF72-652B-F829-107D-D70F158A01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1827" y="3429000"/>
            <a:ext cx="1433962" cy="15430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person on a motorcycle&#10;&#10;Description automatically generated">
            <a:extLst>
              <a:ext uri="{FF2B5EF4-FFF2-40B4-BE49-F238E27FC236}">
                <a16:creationId xmlns:a16="http://schemas.microsoft.com/office/drawing/2014/main" id="{6AF323BA-3F47-F409-218A-88D82E4062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88566" y="3156066"/>
            <a:ext cx="1756372" cy="2319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over of a book with cars driving on a highway&#10;&#10;Description automatically generated">
            <a:extLst>
              <a:ext uri="{FF2B5EF4-FFF2-40B4-BE49-F238E27FC236}">
                <a16:creationId xmlns:a16="http://schemas.microsoft.com/office/drawing/2014/main" id="{9DB4C10C-895E-A9A4-778A-3CA0766B3C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978" y="3181056"/>
            <a:ext cx="1737449" cy="229438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A171696-85D0-60F9-5BE2-052CC21DFC84}"/>
              </a:ext>
            </a:extLst>
          </p:cNvPr>
          <p:cNvCxnSpPr>
            <a:cxnSpLocks/>
            <a:stCxn id="4" idx="3"/>
            <a:endCxn id="6" idx="1"/>
          </p:cNvCxnSpPr>
          <p:nvPr/>
        </p:nvCxnSpPr>
        <p:spPr>
          <a:xfrm>
            <a:off x="6857997" y="3859730"/>
            <a:ext cx="956406"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29F2B8-8485-E1BF-AEEB-32BC65965819}"/>
              </a:ext>
            </a:extLst>
          </p:cNvPr>
          <p:cNvSpPr txBox="1"/>
          <p:nvPr/>
        </p:nvSpPr>
        <p:spPr>
          <a:xfrm>
            <a:off x="1509589" y="2302786"/>
            <a:ext cx="3685973" cy="717685"/>
          </a:xfrm>
          <a:prstGeom prst="rect">
            <a:avLst/>
          </a:prstGeom>
          <a:noFill/>
        </p:spPr>
        <p:txBody>
          <a:bodyPr wrap="square" rtlCol="0">
            <a:spAutoFit/>
          </a:bodyPr>
          <a:lstStyle/>
          <a:p>
            <a:r>
              <a:rPr lang="en-GB" b="1" dirty="0">
                <a:latin typeface="Titillium Web" panose="00000500000000000000" pitchFamily="2" charset="0"/>
              </a:rPr>
              <a:t>Logbook is being reimagined as digital format option </a:t>
            </a:r>
          </a:p>
        </p:txBody>
      </p:sp>
      <p:sp>
        <p:nvSpPr>
          <p:cNvPr id="10" name="TextBox 9">
            <a:extLst>
              <a:ext uri="{FF2B5EF4-FFF2-40B4-BE49-F238E27FC236}">
                <a16:creationId xmlns:a16="http://schemas.microsoft.com/office/drawing/2014/main" id="{4D78DAA1-1D78-0E0D-42A5-64D41E547935}"/>
              </a:ext>
            </a:extLst>
          </p:cNvPr>
          <p:cNvSpPr txBox="1"/>
          <p:nvPr/>
        </p:nvSpPr>
        <p:spPr>
          <a:xfrm>
            <a:off x="7742402" y="2254806"/>
            <a:ext cx="4002982" cy="410106"/>
          </a:xfrm>
          <a:prstGeom prst="rect">
            <a:avLst/>
          </a:prstGeom>
          <a:noFill/>
        </p:spPr>
        <p:txBody>
          <a:bodyPr wrap="square" rtlCol="0">
            <a:spAutoFit/>
          </a:bodyPr>
          <a:lstStyle/>
          <a:p>
            <a:pPr algn="ctr"/>
            <a:r>
              <a:rPr lang="en-US" sz="1800" b="1" dirty="0">
                <a:solidFill>
                  <a:schemeClr val="tx1"/>
                </a:solidFill>
                <a:latin typeface="Titillium Web" pitchFamily="2" charset="77"/>
              </a:rPr>
              <a:t>New videos </a:t>
            </a:r>
            <a:endParaRPr lang="en-US" sz="1800" dirty="0">
              <a:solidFill>
                <a:schemeClr val="tx1"/>
              </a:solidFill>
              <a:latin typeface="Titillium Web" pitchFamily="2" charset="77"/>
            </a:endParaRPr>
          </a:p>
        </p:txBody>
      </p:sp>
      <p:sp>
        <p:nvSpPr>
          <p:cNvPr id="15" name="TextBox 14">
            <a:extLst>
              <a:ext uri="{FF2B5EF4-FFF2-40B4-BE49-F238E27FC236}">
                <a16:creationId xmlns:a16="http://schemas.microsoft.com/office/drawing/2014/main" id="{59B9A536-2B40-D607-F535-624B409E0815}"/>
              </a:ext>
            </a:extLst>
          </p:cNvPr>
          <p:cNvSpPr txBox="1"/>
          <p:nvPr/>
        </p:nvSpPr>
        <p:spPr>
          <a:xfrm>
            <a:off x="7962353" y="2770628"/>
            <a:ext cx="3568231" cy="1569660"/>
          </a:xfrm>
          <a:prstGeom prst="rect">
            <a:avLst/>
          </a:prstGeom>
          <a:noFill/>
        </p:spPr>
        <p:txBody>
          <a:bodyPr wrap="square" rtlCol="0">
            <a:spAutoFit/>
          </a:bodyPr>
          <a:lstStyle/>
          <a:p>
            <a:r>
              <a:rPr lang="en-GB" sz="1200" b="1" dirty="0">
                <a:effectLst/>
                <a:latin typeface="Calibri" panose="020F0502020204030204" pitchFamily="34" charset="0"/>
                <a:ea typeface="Calibri" panose="020F0502020204030204" pitchFamily="34" charset="0"/>
              </a:rPr>
              <a:t>New Advanced Driver and Rider Videos (Coming early summer 2024)</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4 x brand new instructional videos featuring our members to complement the Advanced Course</a:t>
            </a:r>
          </a:p>
          <a:p>
            <a:pPr marL="342900" lvl="0" indent="-342900">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rPr>
              <a:t>Core Driving Skills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rPr>
              <a:t>Core Riding Skills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rPr>
              <a:t>Bends and Limit Points (Car)</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rPr>
              <a:t>Bends and Limit Points (Bike)</a:t>
            </a:r>
            <a:endParaRPr lang="en-GB" sz="1200"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CEB7C163-FAC7-84B9-4483-0E4D6C40355B}"/>
              </a:ext>
            </a:extLst>
          </p:cNvPr>
          <p:cNvSpPr txBox="1"/>
          <p:nvPr/>
        </p:nvSpPr>
        <p:spPr>
          <a:xfrm>
            <a:off x="7962353" y="4496679"/>
            <a:ext cx="3568231" cy="830997"/>
          </a:xfrm>
          <a:prstGeom prst="rect">
            <a:avLst/>
          </a:prstGeom>
          <a:noFill/>
        </p:spPr>
        <p:txBody>
          <a:bodyPr wrap="square" rtlCol="0">
            <a:spAutoFit/>
          </a:bodyPr>
          <a:lstStyle/>
          <a:p>
            <a:r>
              <a:rPr lang="en-GB" sz="1200" b="1" dirty="0">
                <a:effectLst/>
                <a:latin typeface="Calibri" panose="020F0502020204030204" pitchFamily="34" charset="0"/>
                <a:ea typeface="Calibri" panose="020F0502020204030204" pitchFamily="34" charset="0"/>
              </a:rPr>
              <a:t>Associate’s Advanced Course Logbooks Reimagined</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Plans in place to reimagine the Advanced Course Logbooks in a digital format to be accessible on mobiles, tablets and desktops</a:t>
            </a:r>
          </a:p>
        </p:txBody>
      </p:sp>
    </p:spTree>
    <p:extLst>
      <p:ext uri="{BB962C8B-B14F-4D97-AF65-F5344CB8AC3E}">
        <p14:creationId xmlns:p14="http://schemas.microsoft.com/office/powerpoint/2010/main" val="255174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19254A-6389-6986-E4A3-07B21A1E36B9}"/>
              </a:ext>
            </a:extLst>
          </p:cNvPr>
          <p:cNvCxnSpPr>
            <a:cxnSpLocks/>
          </p:cNvCxnSpPr>
          <p:nvPr/>
        </p:nvCxnSpPr>
        <p:spPr>
          <a:xfrm>
            <a:off x="914400" y="0"/>
            <a:ext cx="0" cy="685800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7A7A905-6AA5-4735-5C34-4FBAC584A7B9}"/>
              </a:ext>
            </a:extLst>
          </p:cNvPr>
          <p:cNvSpPr/>
          <p:nvPr/>
        </p:nvSpPr>
        <p:spPr>
          <a:xfrm>
            <a:off x="751742" y="168657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1CB36-9BCD-6EEA-9766-4D3B50FAFB08}"/>
              </a:ext>
            </a:extLst>
          </p:cNvPr>
          <p:cNvSpPr/>
          <p:nvPr/>
        </p:nvSpPr>
        <p:spPr>
          <a:xfrm>
            <a:off x="757439" y="3783777"/>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738684-227F-6C79-389C-1D3163B704B8}"/>
              </a:ext>
            </a:extLst>
          </p:cNvPr>
          <p:cNvSpPr/>
          <p:nvPr/>
        </p:nvSpPr>
        <p:spPr>
          <a:xfrm>
            <a:off x="757439" y="420363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4">
            <a:extLst>
              <a:ext uri="{FF2B5EF4-FFF2-40B4-BE49-F238E27FC236}">
                <a16:creationId xmlns:a16="http://schemas.microsoft.com/office/drawing/2014/main" id="{6EB2A917-38BE-AA14-A9EA-0DF06D4DD4B2}"/>
              </a:ext>
            </a:extLst>
          </p:cNvPr>
          <p:cNvSpPr txBox="1">
            <a:spLocks/>
          </p:cNvSpPr>
          <p:nvPr/>
        </p:nvSpPr>
        <p:spPr>
          <a:xfrm>
            <a:off x="1369058" y="1226432"/>
            <a:ext cx="9453883" cy="44885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000" b="0" i="0" u="none" strike="noStrike" dirty="0">
                <a:effectLst/>
              </a:rPr>
              <a:t>IAM Ambassador</a:t>
            </a:r>
          </a:p>
          <a:p>
            <a:pPr algn="l">
              <a:lnSpc>
                <a:spcPct val="100000"/>
              </a:lnSpc>
            </a:pPr>
            <a:r>
              <a:rPr lang="en-GB" sz="2000" b="0" i="0" u="none" strike="noStrike" dirty="0">
                <a:effectLst/>
              </a:rPr>
              <a:t>Personal Standards ​</a:t>
            </a:r>
          </a:p>
          <a:p>
            <a:pPr algn="l">
              <a:lnSpc>
                <a:spcPct val="100000"/>
              </a:lnSpc>
            </a:pPr>
            <a:r>
              <a:rPr lang="en-GB" sz="1600" b="0" i="0" u="none" strike="noStrike" dirty="0">
                <a:effectLst/>
              </a:rPr>
              <a:t>- IAM RoadSmart branded clothing​</a:t>
            </a:r>
          </a:p>
          <a:p>
            <a:pPr algn="l">
              <a:lnSpc>
                <a:spcPct val="100000"/>
              </a:lnSpc>
            </a:pPr>
            <a:r>
              <a:rPr lang="en-GB" sz="1600" b="0" i="0" u="none" strike="noStrike" dirty="0">
                <a:effectLst/>
              </a:rPr>
              <a:t>- Clean, legal, roadworthy car/motorcycle </a:t>
            </a:r>
            <a:r>
              <a:rPr lang="en-GB" sz="2000" b="0" i="0" u="none" strike="noStrike" dirty="0">
                <a:effectLst/>
              </a:rPr>
              <a:t>​</a:t>
            </a:r>
          </a:p>
          <a:p>
            <a:pPr algn="l">
              <a:lnSpc>
                <a:spcPct val="100000"/>
              </a:lnSpc>
            </a:pPr>
            <a:r>
              <a:rPr lang="en-GB" sz="2000" b="0" i="0" u="none" strike="noStrike" dirty="0">
                <a:effectLst/>
              </a:rPr>
              <a:t>Always demonstrate an exemplary attitude to road safety​</a:t>
            </a:r>
          </a:p>
          <a:p>
            <a:pPr algn="l">
              <a:lnSpc>
                <a:spcPct val="100000"/>
              </a:lnSpc>
            </a:pPr>
            <a:r>
              <a:rPr lang="en-GB" sz="2000" b="0" i="0" u="none" strike="noStrike" dirty="0">
                <a:effectLst/>
              </a:rPr>
              <a:t>​Demonstrate advanced driving techniques &amp; practices ​</a:t>
            </a:r>
          </a:p>
          <a:p>
            <a:pPr algn="l">
              <a:lnSpc>
                <a:spcPct val="100000"/>
              </a:lnSpc>
            </a:pPr>
            <a:r>
              <a:rPr lang="en-GB" sz="2000" b="0" i="0" u="none" strike="noStrike" dirty="0">
                <a:effectLst/>
              </a:rPr>
              <a:t>Customer-centred approach ​</a:t>
            </a:r>
          </a:p>
          <a:p>
            <a:pPr algn="l">
              <a:lnSpc>
                <a:spcPct val="100000"/>
              </a:lnSpc>
            </a:pPr>
            <a:r>
              <a:rPr lang="en-GB" sz="2000" b="0" i="0" u="none" strike="noStrike" dirty="0">
                <a:effectLst/>
              </a:rPr>
              <a:t>Associate’s ‘personal space’ must be respected​​</a:t>
            </a:r>
          </a:p>
          <a:p>
            <a:pPr algn="l">
              <a:lnSpc>
                <a:spcPct val="100000"/>
              </a:lnSpc>
            </a:pPr>
            <a:r>
              <a:rPr lang="en-GB" sz="2000" b="0" i="0" u="none" strike="noStrike" dirty="0">
                <a:effectLst/>
              </a:rPr>
              <a:t>IAM RoadSmart risk assessment for Observing​ </a:t>
            </a:r>
          </a:p>
        </p:txBody>
      </p:sp>
      <p:sp>
        <p:nvSpPr>
          <p:cNvPr id="22" name="Oval 21">
            <a:extLst>
              <a:ext uri="{FF2B5EF4-FFF2-40B4-BE49-F238E27FC236}">
                <a16:creationId xmlns:a16="http://schemas.microsoft.com/office/drawing/2014/main" id="{D5943217-F1D1-975D-5D02-87936177F783}"/>
              </a:ext>
            </a:extLst>
          </p:cNvPr>
          <p:cNvSpPr/>
          <p:nvPr/>
        </p:nvSpPr>
        <p:spPr>
          <a:xfrm>
            <a:off x="758695" y="4623491"/>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a:extLst>
              <a:ext uri="{FF2B5EF4-FFF2-40B4-BE49-F238E27FC236}">
                <a16:creationId xmlns:a16="http://schemas.microsoft.com/office/drawing/2014/main" id="{BFDB418E-796E-7170-0904-AD4759150262}"/>
              </a:ext>
            </a:extLst>
          </p:cNvPr>
          <p:cNvSpPr txBox="1">
            <a:spLocks/>
          </p:cNvSpPr>
          <p:nvPr/>
        </p:nvSpPr>
        <p:spPr>
          <a:xfrm>
            <a:off x="1205996" y="448284"/>
            <a:ext cx="8688098"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b="1" i="0" u="none" strike="noStrike" dirty="0">
                <a:solidFill>
                  <a:schemeClr val="accent1"/>
                </a:solidFill>
                <a:effectLst/>
                <a:latin typeface="Titillium Web" pitchFamily="2" charset="77"/>
              </a:rPr>
              <a:t> Meet and greet the Associate​</a:t>
            </a:r>
            <a:endParaRPr lang="en-GB" sz="4000" b="0" i="0" u="none" strike="noStrike" dirty="0">
              <a:solidFill>
                <a:schemeClr val="accent1"/>
              </a:solidFill>
              <a:effectLst/>
              <a:latin typeface="Titillium Web" pitchFamily="2" charset="77"/>
            </a:endParaRPr>
          </a:p>
        </p:txBody>
      </p:sp>
      <p:sp>
        <p:nvSpPr>
          <p:cNvPr id="3" name="Rectangle 2">
            <a:extLst>
              <a:ext uri="{FF2B5EF4-FFF2-40B4-BE49-F238E27FC236}">
                <a16:creationId xmlns:a16="http://schemas.microsoft.com/office/drawing/2014/main" id="{64F29DAD-3381-99FC-D2E9-CA8A4B7B8101}"/>
              </a:ext>
            </a:extLst>
          </p:cNvPr>
          <p:cNvSpPr/>
          <p:nvPr/>
        </p:nvSpPr>
        <p:spPr>
          <a:xfrm rot="10800000">
            <a:off x="0" y="5104556"/>
            <a:ext cx="8050489" cy="231785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50766856-4241-D54E-53A4-C9E230CE63DE}"/>
              </a:ext>
            </a:extLst>
          </p:cNvPr>
          <p:cNvSpPr/>
          <p:nvPr/>
        </p:nvSpPr>
        <p:spPr>
          <a:xfrm>
            <a:off x="748013" y="121040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3239C8D-228E-A2AF-6D7F-7FAF7DE5FF00}"/>
              </a:ext>
            </a:extLst>
          </p:cNvPr>
          <p:cNvSpPr/>
          <p:nvPr/>
        </p:nvSpPr>
        <p:spPr>
          <a:xfrm>
            <a:off x="757439" y="2920638"/>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40D08BA-4A70-2C6F-0DCA-C8ACE98B30D0}"/>
              </a:ext>
            </a:extLst>
          </p:cNvPr>
          <p:cNvSpPr/>
          <p:nvPr/>
        </p:nvSpPr>
        <p:spPr>
          <a:xfrm>
            <a:off x="748014" y="3360858"/>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standing next to a car&#10;&#10;Description automatically generated">
            <a:extLst>
              <a:ext uri="{FF2B5EF4-FFF2-40B4-BE49-F238E27FC236}">
                <a16:creationId xmlns:a16="http://schemas.microsoft.com/office/drawing/2014/main" id="{7B87D6D7-21CE-18F0-818C-C8C75F71C6C4}"/>
              </a:ext>
            </a:extLst>
          </p:cNvPr>
          <p:cNvPicPr>
            <a:picLocks noChangeAspect="1"/>
          </p:cNvPicPr>
          <p:nvPr/>
        </p:nvPicPr>
        <p:blipFill>
          <a:blip r:embed="rId3"/>
          <a:stretch>
            <a:fillRect/>
          </a:stretch>
        </p:blipFill>
        <p:spPr>
          <a:xfrm>
            <a:off x="3048000" y="0"/>
            <a:ext cx="9144000" cy="6858000"/>
          </a:xfrm>
          <a:prstGeom prst="rect">
            <a:avLst/>
          </a:prstGeom>
        </p:spPr>
      </p:pic>
    </p:spTree>
    <p:extLst>
      <p:ext uri="{BB962C8B-B14F-4D97-AF65-F5344CB8AC3E}">
        <p14:creationId xmlns:p14="http://schemas.microsoft.com/office/powerpoint/2010/main" val="407531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19254A-6389-6986-E4A3-07B21A1E36B9}"/>
              </a:ext>
            </a:extLst>
          </p:cNvPr>
          <p:cNvCxnSpPr>
            <a:cxnSpLocks/>
          </p:cNvCxnSpPr>
          <p:nvPr/>
        </p:nvCxnSpPr>
        <p:spPr>
          <a:xfrm>
            <a:off x="914400" y="0"/>
            <a:ext cx="0" cy="685800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7A7A905-6AA5-4735-5C34-4FBAC584A7B9}"/>
              </a:ext>
            </a:extLst>
          </p:cNvPr>
          <p:cNvSpPr/>
          <p:nvPr/>
        </p:nvSpPr>
        <p:spPr>
          <a:xfrm>
            <a:off x="746808" y="1737192"/>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1CB36-9BCD-6EEA-9766-4D3B50FAFB08}"/>
              </a:ext>
            </a:extLst>
          </p:cNvPr>
          <p:cNvSpPr/>
          <p:nvPr/>
        </p:nvSpPr>
        <p:spPr>
          <a:xfrm>
            <a:off x="741943" y="256871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4">
            <a:extLst>
              <a:ext uri="{FF2B5EF4-FFF2-40B4-BE49-F238E27FC236}">
                <a16:creationId xmlns:a16="http://schemas.microsoft.com/office/drawing/2014/main" id="{6EB2A917-38BE-AA14-A9EA-0DF06D4DD4B2}"/>
              </a:ext>
            </a:extLst>
          </p:cNvPr>
          <p:cNvSpPr txBox="1">
            <a:spLocks/>
          </p:cNvSpPr>
          <p:nvPr/>
        </p:nvSpPr>
        <p:spPr>
          <a:xfrm>
            <a:off x="1369058" y="1226432"/>
            <a:ext cx="9453883" cy="530238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000" b="0" i="0" u="none" strike="noStrike" dirty="0">
                <a:effectLst/>
              </a:rPr>
              <a:t>Open, friendly but professional approach​</a:t>
            </a:r>
          </a:p>
          <a:p>
            <a:pPr algn="l">
              <a:lnSpc>
                <a:spcPct val="100000"/>
              </a:lnSpc>
            </a:pPr>
            <a:r>
              <a:rPr lang="en-GB" sz="2000" b="0" i="0" u="none" strike="noStrike" dirty="0">
                <a:effectLst/>
              </a:rPr>
              <a:t>You need a plan with a short introduction about you​</a:t>
            </a:r>
          </a:p>
          <a:p>
            <a:pPr algn="l">
              <a:lnSpc>
                <a:spcPct val="100000"/>
              </a:lnSpc>
            </a:pPr>
            <a:r>
              <a:rPr lang="en-GB" sz="2000" b="0" i="0" u="none" strike="noStrike" dirty="0">
                <a:effectLst/>
              </a:rPr>
              <a:t>Develop your own style, be flexible with your approach ​</a:t>
            </a:r>
          </a:p>
          <a:p>
            <a:pPr algn="l">
              <a:lnSpc>
                <a:spcPct val="100000"/>
              </a:lnSpc>
            </a:pPr>
            <a:r>
              <a:rPr lang="en-GB" sz="2000" b="0" i="0" u="none" strike="noStrike" dirty="0">
                <a:effectLst/>
              </a:rPr>
              <a:t>First meeting - what is the Associates’ driving/riding history? ​</a:t>
            </a:r>
          </a:p>
          <a:p>
            <a:pPr algn="l">
              <a:lnSpc>
                <a:spcPct val="100000"/>
              </a:lnSpc>
            </a:pPr>
            <a:r>
              <a:rPr lang="en-GB" sz="1600" b="0" i="0" u="none" strike="noStrike" dirty="0">
                <a:effectLst/>
              </a:rPr>
              <a:t>Eyesight</a:t>
            </a:r>
          </a:p>
          <a:p>
            <a:pPr algn="l">
              <a:lnSpc>
                <a:spcPct val="100000"/>
              </a:lnSpc>
            </a:pPr>
            <a:r>
              <a:rPr lang="en-GB" sz="1600" b="0" i="0" u="none" strike="noStrike" dirty="0">
                <a:effectLst/>
              </a:rPr>
              <a:t>Document declaration</a:t>
            </a:r>
          </a:p>
          <a:p>
            <a:pPr algn="l">
              <a:lnSpc>
                <a:spcPct val="100000"/>
              </a:lnSpc>
            </a:pPr>
            <a:r>
              <a:rPr lang="en-GB" sz="1600" b="0" i="0" u="none" strike="noStrike" dirty="0">
                <a:effectLst/>
              </a:rPr>
              <a:t>Legality</a:t>
            </a:r>
          </a:p>
          <a:p>
            <a:pPr algn="l">
              <a:lnSpc>
                <a:spcPct val="100000"/>
              </a:lnSpc>
            </a:pPr>
            <a:r>
              <a:rPr lang="en-GB" sz="1600" b="0" i="0" u="none" strike="noStrike" dirty="0">
                <a:effectLst/>
              </a:rPr>
              <a:t>Vehicle </a:t>
            </a:r>
          </a:p>
          <a:p>
            <a:pPr algn="l">
              <a:lnSpc>
                <a:spcPct val="100000"/>
              </a:lnSpc>
            </a:pPr>
            <a:r>
              <a:rPr lang="en-GB" sz="1600" b="0" dirty="0"/>
              <a:t>What are their motivations for completing the course?</a:t>
            </a:r>
            <a:endParaRPr lang="en-GB" sz="1600" b="0" i="0" u="none" strike="noStrike" dirty="0">
              <a:effectLst/>
            </a:endParaRPr>
          </a:p>
          <a:p>
            <a:pPr algn="l">
              <a:lnSpc>
                <a:spcPct val="100000"/>
              </a:lnSpc>
            </a:pPr>
            <a:r>
              <a:rPr lang="en-GB" sz="2000" b="0" i="0" u="none" strike="noStrike" dirty="0">
                <a:effectLst/>
              </a:rPr>
              <a:t>Keep the session focussed, review the previous development plan</a:t>
            </a:r>
          </a:p>
          <a:p>
            <a:pPr algn="l">
              <a:lnSpc>
                <a:spcPct val="100000"/>
              </a:lnSpc>
            </a:pPr>
            <a:r>
              <a:rPr lang="en-GB" sz="2000" b="0" dirty="0"/>
              <a:t>Make and use notes - tell the associate you are going to do so</a:t>
            </a:r>
          </a:p>
          <a:p>
            <a:pPr algn="l">
              <a:lnSpc>
                <a:spcPct val="100000"/>
              </a:lnSpc>
            </a:pPr>
            <a:r>
              <a:rPr lang="en-GB" sz="2000" b="0" dirty="0"/>
              <a:t>Use an aide memoire if it helps </a:t>
            </a:r>
          </a:p>
        </p:txBody>
      </p:sp>
      <p:sp>
        <p:nvSpPr>
          <p:cNvPr id="22" name="Oval 21">
            <a:extLst>
              <a:ext uri="{FF2B5EF4-FFF2-40B4-BE49-F238E27FC236}">
                <a16:creationId xmlns:a16="http://schemas.microsoft.com/office/drawing/2014/main" id="{D5943217-F1D1-975D-5D02-87936177F783}"/>
              </a:ext>
            </a:extLst>
          </p:cNvPr>
          <p:cNvSpPr/>
          <p:nvPr/>
        </p:nvSpPr>
        <p:spPr>
          <a:xfrm>
            <a:off x="753988" y="4892022"/>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a:extLst>
              <a:ext uri="{FF2B5EF4-FFF2-40B4-BE49-F238E27FC236}">
                <a16:creationId xmlns:a16="http://schemas.microsoft.com/office/drawing/2014/main" id="{BFDB418E-796E-7170-0904-AD4759150262}"/>
              </a:ext>
            </a:extLst>
          </p:cNvPr>
          <p:cNvSpPr txBox="1">
            <a:spLocks/>
          </p:cNvSpPr>
          <p:nvPr/>
        </p:nvSpPr>
        <p:spPr>
          <a:xfrm>
            <a:off x="1205996" y="448284"/>
            <a:ext cx="8688098"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b="1" i="0" u="none" strike="noStrike" dirty="0">
                <a:solidFill>
                  <a:schemeClr val="accent1"/>
                </a:solidFill>
                <a:effectLst/>
                <a:latin typeface="Titillium Web" pitchFamily="2" charset="77"/>
              </a:rPr>
              <a:t> Meet and greet the Associate​</a:t>
            </a:r>
            <a:endParaRPr lang="en-GB" sz="4000" b="0" i="0" u="none" strike="noStrike" dirty="0">
              <a:solidFill>
                <a:schemeClr val="accent1"/>
              </a:solidFill>
              <a:effectLst/>
              <a:latin typeface="Titillium Web" pitchFamily="2" charset="77"/>
            </a:endParaRPr>
          </a:p>
        </p:txBody>
      </p:sp>
      <p:sp>
        <p:nvSpPr>
          <p:cNvPr id="2" name="Oval 1">
            <a:extLst>
              <a:ext uri="{FF2B5EF4-FFF2-40B4-BE49-F238E27FC236}">
                <a16:creationId xmlns:a16="http://schemas.microsoft.com/office/drawing/2014/main" id="{1D052154-6750-5B60-0A88-AB02226FEE9D}"/>
              </a:ext>
            </a:extLst>
          </p:cNvPr>
          <p:cNvSpPr/>
          <p:nvPr/>
        </p:nvSpPr>
        <p:spPr>
          <a:xfrm>
            <a:off x="763132" y="1273748"/>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00CB563-8106-6845-1078-AD116AC0A566}"/>
              </a:ext>
            </a:extLst>
          </p:cNvPr>
          <p:cNvSpPr/>
          <p:nvPr/>
        </p:nvSpPr>
        <p:spPr>
          <a:xfrm>
            <a:off x="745672" y="216158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6EDAE2D-0D0A-27DE-C5F7-A2DC9A504044}"/>
              </a:ext>
            </a:extLst>
          </p:cNvPr>
          <p:cNvSpPr/>
          <p:nvPr/>
        </p:nvSpPr>
        <p:spPr>
          <a:xfrm>
            <a:off x="763132" y="52856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4F8108-56AB-ABC7-6004-EDB5ED49C40F}"/>
              </a:ext>
            </a:extLst>
          </p:cNvPr>
          <p:cNvSpPr/>
          <p:nvPr/>
        </p:nvSpPr>
        <p:spPr>
          <a:xfrm>
            <a:off x="763131" y="57235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37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2829-AF9A-DFAB-218B-CA10DEF743A3}"/>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4B82909-BBCB-AFE3-FF76-BF651270644C}"/>
              </a:ext>
            </a:extLst>
          </p:cNvPr>
          <p:cNvSpPr txBox="1">
            <a:spLocks/>
          </p:cNvSpPr>
          <p:nvPr/>
        </p:nvSpPr>
        <p:spPr>
          <a:xfrm>
            <a:off x="1380167" y="470056"/>
            <a:ext cx="7644089"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accent2"/>
                </a:solidFill>
              </a:rPr>
              <a:t>Brief current guidance session</a:t>
            </a:r>
          </a:p>
        </p:txBody>
      </p:sp>
      <p:sp>
        <p:nvSpPr>
          <p:cNvPr id="5" name="Content Placeholder 4">
            <a:extLst>
              <a:ext uri="{FF2B5EF4-FFF2-40B4-BE49-F238E27FC236}">
                <a16:creationId xmlns:a16="http://schemas.microsoft.com/office/drawing/2014/main" id="{DA406E7D-C7F1-9DAF-4499-7D950D134DF8}"/>
              </a:ext>
            </a:extLst>
          </p:cNvPr>
          <p:cNvSpPr txBox="1">
            <a:spLocks/>
          </p:cNvSpPr>
          <p:nvPr/>
        </p:nvSpPr>
        <p:spPr>
          <a:xfrm>
            <a:off x="1380168" y="1427220"/>
            <a:ext cx="9453883" cy="46796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accent2"/>
                </a:solidFill>
              </a:rPr>
              <a:t>Use the competency sheets to set clear aims and objectives for the session. Discuss them with the Associate, allow them to tell you what is working for them and what is not.​</a:t>
            </a:r>
          </a:p>
          <a:p>
            <a:pPr algn="l">
              <a:spcAft>
                <a:spcPts val="1200"/>
              </a:spcAft>
            </a:pPr>
            <a:r>
              <a:rPr lang="en-GB" sz="2000" b="0" dirty="0">
                <a:solidFill>
                  <a:schemeClr val="accent2"/>
                </a:solidFill>
              </a:rPr>
              <a:t>Do not overload but remember specifics to relate back to the competency sheets.​</a:t>
            </a:r>
          </a:p>
          <a:p>
            <a:pPr algn="l">
              <a:spcAft>
                <a:spcPts val="1200"/>
              </a:spcAft>
            </a:pPr>
            <a:r>
              <a:rPr lang="en-GB" sz="2000" b="0" dirty="0">
                <a:solidFill>
                  <a:schemeClr val="accent2"/>
                </a:solidFill>
              </a:rPr>
              <a:t>Be encouraging, there is always good in every drive or ride ​</a:t>
            </a:r>
          </a:p>
          <a:p>
            <a:pPr algn="l">
              <a:spcAft>
                <a:spcPts val="1200"/>
              </a:spcAft>
            </a:pPr>
            <a:r>
              <a:rPr lang="en-GB" sz="2000" b="0" dirty="0">
                <a:solidFill>
                  <a:schemeClr val="accent2"/>
                </a:solidFill>
              </a:rPr>
              <a:t>Remember whilst encouraging a systematic approach, we are also encouraging a thinking approach</a:t>
            </a:r>
          </a:p>
          <a:p>
            <a:pPr algn="l">
              <a:spcAft>
                <a:spcPts val="1200"/>
              </a:spcAft>
            </a:pPr>
            <a:r>
              <a:rPr lang="en-GB" sz="2000" b="0" dirty="0">
                <a:solidFill>
                  <a:schemeClr val="accent2"/>
                </a:solidFill>
              </a:rPr>
              <a:t>Effective questioning of the associate’s thought process                                                            will help promote the ‘Thinking’ driver or rider</a:t>
            </a:r>
          </a:p>
        </p:txBody>
      </p:sp>
      <p:cxnSp>
        <p:nvCxnSpPr>
          <p:cNvPr id="9" name="Straight Connector 8">
            <a:extLst>
              <a:ext uri="{FF2B5EF4-FFF2-40B4-BE49-F238E27FC236}">
                <a16:creationId xmlns:a16="http://schemas.microsoft.com/office/drawing/2014/main" id="{0E3005DE-D4AC-9BAB-ECE2-A44D85B679B3}"/>
              </a:ext>
            </a:extLst>
          </p:cNvPr>
          <p:cNvCxnSpPr>
            <a:cxnSpLocks/>
          </p:cNvCxnSpPr>
          <p:nvPr/>
        </p:nvCxnSpPr>
        <p:spPr>
          <a:xfrm>
            <a:off x="914400" y="0"/>
            <a:ext cx="0" cy="6953956"/>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EC9029B-29B4-DA5C-2BAA-FE38A7454AE6}"/>
              </a:ext>
            </a:extLst>
          </p:cNvPr>
          <p:cNvSpPr/>
          <p:nvPr/>
        </p:nvSpPr>
        <p:spPr>
          <a:xfrm>
            <a:off x="757441" y="1427221"/>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C46A7C-B3D3-2FFF-C41A-D6C4A8A149C0}"/>
              </a:ext>
            </a:extLst>
          </p:cNvPr>
          <p:cNvSpPr/>
          <p:nvPr/>
        </p:nvSpPr>
        <p:spPr>
          <a:xfrm>
            <a:off x="748014" y="4470365"/>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EDCEFB-BB80-EE76-F5BB-77ED713C133A}"/>
              </a:ext>
            </a:extLst>
          </p:cNvPr>
          <p:cNvSpPr/>
          <p:nvPr/>
        </p:nvSpPr>
        <p:spPr>
          <a:xfrm>
            <a:off x="757441" y="2502630"/>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4897502-5CDC-6511-3D7F-82B35349035E}"/>
              </a:ext>
            </a:extLst>
          </p:cNvPr>
          <p:cNvSpPr/>
          <p:nvPr/>
        </p:nvSpPr>
        <p:spPr>
          <a:xfrm>
            <a:off x="757441" y="3112886"/>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AFDEE74-1342-1265-A261-B5658FE89957}"/>
              </a:ext>
            </a:extLst>
          </p:cNvPr>
          <p:cNvSpPr/>
          <p:nvPr/>
        </p:nvSpPr>
        <p:spPr>
          <a:xfrm>
            <a:off x="736034" y="3631609"/>
            <a:ext cx="332771" cy="3327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90248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B2E1"/>
      </a:accent1>
      <a:accent2>
        <a:srgbClr val="2C3C4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960C63EC72844AA430026D17F2AD6" ma:contentTypeVersion="18" ma:contentTypeDescription="Create a new document." ma:contentTypeScope="" ma:versionID="d0d3b3ab21887bd900ab56323aaa0e82">
  <xsd:schema xmlns:xsd="http://www.w3.org/2001/XMLSchema" xmlns:xs="http://www.w3.org/2001/XMLSchema" xmlns:p="http://schemas.microsoft.com/office/2006/metadata/properties" xmlns:ns2="b57b5232-cab4-46b6-8495-b1073ce81fdf" xmlns:ns3="a6cb3b68-1c7a-4efc-95b2-6c9807671d27" targetNamespace="http://schemas.microsoft.com/office/2006/metadata/properties" ma:root="true" ma:fieldsID="d0f04545979ff9b6394ffe3a85ffe58d" ns2:_="" ns3:_="">
    <xsd:import namespace="b57b5232-cab4-46b6-8495-b1073ce81fdf"/>
    <xsd:import namespace="a6cb3b68-1c7a-4efc-95b2-6c9807671d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b5232-cab4-46b6-8495-b1073ce81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3b02489-e149-4059-ad36-373e96ab048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cb3b68-1c7a-4efc-95b2-6c9807671d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7b6590-a65e-4ecd-a79d-71d5bc5fa343}" ma:internalName="TaxCatchAll" ma:showField="CatchAllData" ma:web="a6cb3b68-1c7a-4efc-95b2-6c9807671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7b5232-cab4-46b6-8495-b1073ce81fdf">
      <Terms xmlns="http://schemas.microsoft.com/office/infopath/2007/PartnerControls"/>
    </lcf76f155ced4ddcb4097134ff3c332f>
    <TaxCatchAll xmlns="a6cb3b68-1c7a-4efc-95b2-6c9807671d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C80B9E-1DF0-47AF-974E-9203D181F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7b5232-cab4-46b6-8495-b1073ce81fdf"/>
    <ds:schemaRef ds:uri="a6cb3b68-1c7a-4efc-95b2-6c9807671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704E24-C106-4684-9B36-51972869ECE6}">
  <ds:schemaRefs>
    <ds:schemaRef ds:uri="http://schemas.microsoft.com/office/2006/metadata/properties"/>
    <ds:schemaRef ds:uri="http://schemas.microsoft.com/office/infopath/2007/PartnerControls"/>
    <ds:schemaRef ds:uri="fac6d453-6f0f-433b-85ea-64041c479d4b"/>
    <ds:schemaRef ds:uri="135f0caa-5276-49d0-b0ce-d580047854f5"/>
    <ds:schemaRef ds:uri="b57b5232-cab4-46b6-8495-b1073ce81fdf"/>
    <ds:schemaRef ds:uri="a6cb3b68-1c7a-4efc-95b2-6c9807671d27"/>
  </ds:schemaRefs>
</ds:datastoreItem>
</file>

<file path=customXml/itemProps3.xml><?xml version="1.0" encoding="utf-8"?>
<ds:datastoreItem xmlns:ds="http://schemas.openxmlformats.org/officeDocument/2006/customXml" ds:itemID="{B3325E9F-CE1E-4897-A453-3721021E8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7679</TotalTime>
  <Words>1738</Words>
  <Application>Microsoft Office PowerPoint</Application>
  <PresentationFormat>Widescreen</PresentationFormat>
  <Paragraphs>204</Paragraphs>
  <Slides>28</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Symbol</vt:lpstr>
      <vt:lpstr>Titillium Web</vt:lpstr>
      <vt:lpstr>Office Theme</vt:lpstr>
      <vt:lpstr>Custom Design</vt:lpstr>
      <vt:lpstr>Observer webinar ​</vt:lpstr>
      <vt:lpstr>PowerPoint Presentation</vt:lpstr>
      <vt:lpstr>Delivering an Observed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Information​</vt:lpstr>
      <vt:lpstr>PowerPoint Presentation</vt:lpstr>
      <vt:lpstr>PowerPoint Presentation</vt:lpstr>
      <vt:lpstr>PowerPoint Presentation</vt:lpstr>
      <vt:lpstr>PowerPoint Presentation</vt:lpstr>
      <vt:lpstr>PowerPoint Presentation</vt:lpstr>
      <vt:lpstr>Resources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roads safer for all</dc:title>
  <dc:creator>Andrew Lundie</dc:creator>
  <cp:lastModifiedBy>Clare McAnulty</cp:lastModifiedBy>
  <cp:revision>16</cp:revision>
  <dcterms:created xsi:type="dcterms:W3CDTF">2024-01-19T10:55:36Z</dcterms:created>
  <dcterms:modified xsi:type="dcterms:W3CDTF">2024-06-10T15:38:13Z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0x01010027C960C63EC72844AA430026D17F2AD6</vt:lpwstr>
  </property>
  <property fmtid="{D5CDD505-2E9C-101B-9397-08002B2CF9AE}" pid="3" name="MediaServiceImageTags">
    <vt:lpwstr/>
  </property>
</Properties>
</file>